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6" r:id="rId2"/>
    <p:sldId id="288" r:id="rId3"/>
    <p:sldId id="284" r:id="rId4"/>
    <p:sldId id="280" r:id="rId5"/>
    <p:sldId id="281" r:id="rId6"/>
    <p:sldId id="285" r:id="rId7"/>
    <p:sldId id="295" r:id="rId8"/>
    <p:sldId id="335" r:id="rId9"/>
    <p:sldId id="290" r:id="rId10"/>
    <p:sldId id="299" r:id="rId11"/>
    <p:sldId id="320" r:id="rId12"/>
    <p:sldId id="337" r:id="rId13"/>
    <p:sldId id="336" r:id="rId14"/>
    <p:sldId id="338" r:id="rId15"/>
    <p:sldId id="331" r:id="rId16"/>
    <p:sldId id="316" r:id="rId17"/>
    <p:sldId id="307" r:id="rId18"/>
    <p:sldId id="303" r:id="rId19"/>
    <p:sldId id="308" r:id="rId20"/>
    <p:sldId id="302" r:id="rId21"/>
    <p:sldId id="304" r:id="rId22"/>
    <p:sldId id="305" r:id="rId23"/>
    <p:sldId id="309" r:id="rId24"/>
    <p:sldId id="326" r:id="rId25"/>
    <p:sldId id="317" r:id="rId26"/>
    <p:sldId id="318" r:id="rId27"/>
    <p:sldId id="319" r:id="rId28"/>
    <p:sldId id="323" r:id="rId29"/>
    <p:sldId id="324" r:id="rId30"/>
    <p:sldId id="325" r:id="rId31"/>
    <p:sldId id="339" r:id="rId32"/>
    <p:sldId id="340" r:id="rId33"/>
    <p:sldId id="341" r:id="rId34"/>
    <p:sldId id="342" r:id="rId35"/>
    <p:sldId id="298" r:id="rId36"/>
    <p:sldId id="297" r:id="rId37"/>
    <p:sldId id="327" r:id="rId38"/>
    <p:sldId id="328" r:id="rId39"/>
    <p:sldId id="287" r:id="rId40"/>
    <p:sldId id="334" r:id="rId41"/>
    <p:sldId id="329" r:id="rId42"/>
    <p:sldId id="330" r:id="rId43"/>
    <p:sldId id="333" r:id="rId44"/>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7F7F7F"/>
    <a:srgbClr val="00B050"/>
    <a:srgbClr val="FDC5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191" autoAdjust="0"/>
    <p:restoredTop sz="94226" autoAdjust="0"/>
  </p:normalViewPr>
  <p:slideViewPr>
    <p:cSldViewPr snapToGrid="0">
      <p:cViewPr varScale="1">
        <p:scale>
          <a:sx n="85" d="100"/>
          <a:sy n="85" d="100"/>
        </p:scale>
        <p:origin x="48"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B05A5DF-2C94-4F7E-AAA6-B31AAB6BB737}" type="datetimeFigureOut">
              <a:rPr lang="nl-NL" smtClean="0"/>
              <a:t>14-3-2018</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B5FCE8C-42D9-43C6-BADD-EC45F87C0893}" type="slidenum">
              <a:rPr lang="nl-NL" smtClean="0"/>
              <a:t>‹#›</a:t>
            </a:fld>
            <a:endParaRPr lang="nl-NL"/>
          </a:p>
        </p:txBody>
      </p:sp>
    </p:spTree>
    <p:extLst>
      <p:ext uri="{BB962C8B-B14F-4D97-AF65-F5344CB8AC3E}">
        <p14:creationId xmlns:p14="http://schemas.microsoft.com/office/powerpoint/2010/main" val="13234807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with a demo of the </a:t>
            </a:r>
            <a:r>
              <a:rPr lang="en-US" dirty="0" err="1"/>
              <a:t>Webshop</a:t>
            </a:r>
            <a:r>
              <a:rPr lang="en-US" dirty="0"/>
              <a:t> - from customers signs and browses the products catalog to check out of the shopping basket, composing the order with delivery details and submitting the order; then checking the invoices and perhaps making the payment, reviewing the loyalty points and status and finally checking on the order progress (as the order gets picked, shipped and finally delivered).</a:t>
            </a:r>
            <a:endParaRPr lang="nl-NL" dirty="0"/>
          </a:p>
        </p:txBody>
      </p:sp>
      <p:sp>
        <p:nvSpPr>
          <p:cNvPr id="4" name="Slide Number Placeholder 3"/>
          <p:cNvSpPr>
            <a:spLocks noGrp="1"/>
          </p:cNvSpPr>
          <p:nvPr>
            <p:ph type="sldNum" sz="quarter" idx="10"/>
          </p:nvPr>
        </p:nvSpPr>
        <p:spPr/>
        <p:txBody>
          <a:bodyPr/>
          <a:lstStyle/>
          <a:p>
            <a:fld id="{1B5FCE8C-42D9-43C6-BADD-EC45F87C0893}" type="slidenum">
              <a:rPr lang="nl-NL" smtClean="0"/>
              <a:t>4</a:t>
            </a:fld>
            <a:endParaRPr lang="nl-NL"/>
          </a:p>
        </p:txBody>
      </p:sp>
    </p:spTree>
    <p:extLst>
      <p:ext uri="{BB962C8B-B14F-4D97-AF65-F5344CB8AC3E}">
        <p14:creationId xmlns:p14="http://schemas.microsoft.com/office/powerpoint/2010/main" val="32128178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dazzle the audience with a quick dump of all technologies (and cloud services) used for putting the </a:t>
            </a:r>
            <a:r>
              <a:rPr lang="en-US" dirty="0" err="1"/>
              <a:t>webshop</a:t>
            </a:r>
            <a:r>
              <a:rPr lang="en-US" dirty="0"/>
              <a:t> together - for the UI, the API implementation, the </a:t>
            </a:r>
            <a:r>
              <a:rPr lang="en-US" dirty="0" err="1"/>
              <a:t>datastores</a:t>
            </a:r>
            <a:r>
              <a:rPr lang="en-US" dirty="0"/>
              <a:t> and the event  bus.</a:t>
            </a:r>
            <a:endParaRPr lang="nl-NL" dirty="0"/>
          </a:p>
        </p:txBody>
      </p:sp>
      <p:sp>
        <p:nvSpPr>
          <p:cNvPr id="4" name="Slide Number Placeholder 3"/>
          <p:cNvSpPr>
            <a:spLocks noGrp="1"/>
          </p:cNvSpPr>
          <p:nvPr>
            <p:ph type="sldNum" sz="quarter" idx="10"/>
          </p:nvPr>
        </p:nvSpPr>
        <p:spPr/>
        <p:txBody>
          <a:bodyPr/>
          <a:lstStyle/>
          <a:p>
            <a:fld id="{1B5FCE8C-42D9-43C6-BADD-EC45F87C0893}" type="slidenum">
              <a:rPr lang="nl-NL" smtClean="0"/>
              <a:t>5</a:t>
            </a:fld>
            <a:endParaRPr lang="nl-NL"/>
          </a:p>
        </p:txBody>
      </p:sp>
    </p:spTree>
    <p:extLst>
      <p:ext uri="{BB962C8B-B14F-4D97-AF65-F5344CB8AC3E}">
        <p14:creationId xmlns:p14="http://schemas.microsoft.com/office/powerpoint/2010/main" val="1947860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dazzle the audience with a quick dump of all technologies (and cloud services) used for putting the </a:t>
            </a:r>
            <a:r>
              <a:rPr lang="en-US" dirty="0" err="1"/>
              <a:t>webshop</a:t>
            </a:r>
            <a:r>
              <a:rPr lang="en-US" dirty="0"/>
              <a:t> together - for the UI, the API implementation, the </a:t>
            </a:r>
            <a:r>
              <a:rPr lang="en-US" dirty="0" err="1"/>
              <a:t>datastores</a:t>
            </a:r>
            <a:r>
              <a:rPr lang="en-US" dirty="0"/>
              <a:t> and the event  bus.</a:t>
            </a:r>
            <a:endParaRPr lang="nl-NL" dirty="0"/>
          </a:p>
        </p:txBody>
      </p:sp>
      <p:sp>
        <p:nvSpPr>
          <p:cNvPr id="4" name="Slide Number Placeholder 3"/>
          <p:cNvSpPr>
            <a:spLocks noGrp="1"/>
          </p:cNvSpPr>
          <p:nvPr>
            <p:ph type="sldNum" sz="quarter" idx="10"/>
          </p:nvPr>
        </p:nvSpPr>
        <p:spPr/>
        <p:txBody>
          <a:bodyPr/>
          <a:lstStyle/>
          <a:p>
            <a:fld id="{1B5FCE8C-42D9-43C6-BADD-EC45F87C0893}" type="slidenum">
              <a:rPr lang="nl-NL" smtClean="0"/>
              <a:t>6</a:t>
            </a:fld>
            <a:endParaRPr lang="nl-NL"/>
          </a:p>
        </p:txBody>
      </p:sp>
    </p:spTree>
    <p:extLst>
      <p:ext uri="{BB962C8B-B14F-4D97-AF65-F5344CB8AC3E}">
        <p14:creationId xmlns:p14="http://schemas.microsoft.com/office/powerpoint/2010/main" val="2391974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spend a little time on </a:t>
            </a:r>
            <a:r>
              <a:rPr lang="en-US" dirty="0" err="1"/>
              <a:t>microservices</a:t>
            </a:r>
            <a:r>
              <a:rPr lang="en-US" dirty="0"/>
              <a:t> - why decided to apply a </a:t>
            </a:r>
            <a:r>
              <a:rPr lang="en-US" dirty="0" err="1"/>
              <a:t>microservices</a:t>
            </a:r>
            <a:r>
              <a:rPr lang="en-US" dirty="0"/>
              <a:t> architecture (objectives, expectations) and how we designed the architecture in our case (link to </a:t>
            </a:r>
            <a:r>
              <a:rPr lang="en-US" dirty="0" err="1"/>
              <a:t>Omesa</a:t>
            </a:r>
            <a:r>
              <a:rPr lang="en-US" dirty="0"/>
              <a:t>?). What were the rules and assumptions. Here we can perhaps show how we use Slack and </a:t>
            </a:r>
            <a:r>
              <a:rPr lang="en-US" dirty="0" err="1"/>
              <a:t>GitHubExplain</a:t>
            </a:r>
            <a:r>
              <a:rPr lang="en-US" dirty="0"/>
              <a:t> in some details what important role events played.  Maybe at that point also discuss the workflow (@Luis Weir’s article and our discussions around that).Perhaps we can use the Event Monitor Dashboard (that shows all on </a:t>
            </a:r>
            <a:r>
              <a:rPr lang="en-US" dirty="0" err="1"/>
              <a:t>EventHub</a:t>
            </a:r>
            <a:r>
              <a:rPr lang="en-US" dirty="0"/>
              <a:t>/Kafka events on a timeline ) to illustrate the story on the events (and the Order workflow)</a:t>
            </a:r>
            <a:endParaRPr lang="nl-NL" dirty="0"/>
          </a:p>
        </p:txBody>
      </p:sp>
      <p:sp>
        <p:nvSpPr>
          <p:cNvPr id="4" name="Slide Number Placeholder 3"/>
          <p:cNvSpPr>
            <a:spLocks noGrp="1"/>
          </p:cNvSpPr>
          <p:nvPr>
            <p:ph type="sldNum" sz="quarter" idx="10"/>
          </p:nvPr>
        </p:nvSpPr>
        <p:spPr/>
        <p:txBody>
          <a:bodyPr/>
          <a:lstStyle/>
          <a:p>
            <a:fld id="{1B5FCE8C-42D9-43C6-BADD-EC45F87C0893}" type="slidenum">
              <a:rPr lang="nl-NL" smtClean="0"/>
              <a:t>9</a:t>
            </a:fld>
            <a:endParaRPr lang="nl-NL"/>
          </a:p>
        </p:txBody>
      </p:sp>
    </p:spTree>
    <p:extLst>
      <p:ext uri="{BB962C8B-B14F-4D97-AF65-F5344CB8AC3E}">
        <p14:creationId xmlns:p14="http://schemas.microsoft.com/office/powerpoint/2010/main" val="7411470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spend a little time on </a:t>
            </a:r>
            <a:r>
              <a:rPr lang="en-US" dirty="0" err="1"/>
              <a:t>microservices</a:t>
            </a:r>
            <a:r>
              <a:rPr lang="en-US" dirty="0"/>
              <a:t> - why decided to apply a </a:t>
            </a:r>
            <a:r>
              <a:rPr lang="en-US" dirty="0" err="1"/>
              <a:t>microservices</a:t>
            </a:r>
            <a:r>
              <a:rPr lang="en-US" dirty="0"/>
              <a:t> architecture (objectives, expectations) and how we designed the architecture in our case (link to </a:t>
            </a:r>
            <a:r>
              <a:rPr lang="en-US" dirty="0" err="1"/>
              <a:t>Omesa</a:t>
            </a:r>
            <a:r>
              <a:rPr lang="en-US" dirty="0"/>
              <a:t>?). What were the rules and assumptions. Here we can perhaps show how we use Slack and </a:t>
            </a:r>
            <a:r>
              <a:rPr lang="en-US" dirty="0" err="1"/>
              <a:t>GitHubExplain</a:t>
            </a:r>
            <a:r>
              <a:rPr lang="en-US" dirty="0"/>
              <a:t> in some details what important role events played.  Maybe at that point also discuss the workflow (@Luis Weir’s article and our discussions around that).Perhaps we can use the Event Monitor Dashboard (that shows all on </a:t>
            </a:r>
            <a:r>
              <a:rPr lang="en-US" dirty="0" err="1"/>
              <a:t>EventHub</a:t>
            </a:r>
            <a:r>
              <a:rPr lang="en-US" dirty="0"/>
              <a:t>/Kafka events on a timeline ) to illustrate the story on the events (and the Order workflow)</a:t>
            </a:r>
            <a:endParaRPr lang="nl-NL" dirty="0"/>
          </a:p>
        </p:txBody>
      </p:sp>
      <p:sp>
        <p:nvSpPr>
          <p:cNvPr id="4" name="Slide Number Placeholder 3"/>
          <p:cNvSpPr>
            <a:spLocks noGrp="1"/>
          </p:cNvSpPr>
          <p:nvPr>
            <p:ph type="sldNum" sz="quarter" idx="10"/>
          </p:nvPr>
        </p:nvSpPr>
        <p:spPr/>
        <p:txBody>
          <a:bodyPr/>
          <a:lstStyle/>
          <a:p>
            <a:fld id="{1B5FCE8C-42D9-43C6-BADD-EC45F87C0893}" type="slidenum">
              <a:rPr lang="nl-NL" smtClean="0"/>
              <a:t>10</a:t>
            </a:fld>
            <a:endParaRPr lang="nl-NL"/>
          </a:p>
        </p:txBody>
      </p:sp>
    </p:spTree>
    <p:extLst>
      <p:ext uri="{BB962C8B-B14F-4D97-AF65-F5344CB8AC3E}">
        <p14:creationId xmlns:p14="http://schemas.microsoft.com/office/powerpoint/2010/main" val="5301806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spend a little time on </a:t>
            </a:r>
            <a:r>
              <a:rPr lang="en-US" dirty="0" err="1"/>
              <a:t>microservices</a:t>
            </a:r>
            <a:r>
              <a:rPr lang="en-US" dirty="0"/>
              <a:t> - why decided to apply a </a:t>
            </a:r>
            <a:r>
              <a:rPr lang="en-US" dirty="0" err="1"/>
              <a:t>microservices</a:t>
            </a:r>
            <a:r>
              <a:rPr lang="en-US" dirty="0"/>
              <a:t> architecture (objectives, expectations) and how we designed the architecture in our case (link to </a:t>
            </a:r>
            <a:r>
              <a:rPr lang="en-US" dirty="0" err="1"/>
              <a:t>Omesa</a:t>
            </a:r>
            <a:r>
              <a:rPr lang="en-US" dirty="0"/>
              <a:t>?). What were the rules and assumptions. Here we can perhaps show how we use Slack and </a:t>
            </a:r>
            <a:r>
              <a:rPr lang="en-US" dirty="0" err="1"/>
              <a:t>GitHubExplain</a:t>
            </a:r>
            <a:r>
              <a:rPr lang="en-US" dirty="0"/>
              <a:t> in some details what important role events played.  Maybe at that point also discuss the workflow (@Luis Weir’s article and our discussions around that).Perhaps we can use the Event Monitor Dashboard (that shows all on </a:t>
            </a:r>
            <a:r>
              <a:rPr lang="en-US" dirty="0" err="1"/>
              <a:t>EventHub</a:t>
            </a:r>
            <a:r>
              <a:rPr lang="en-US" dirty="0"/>
              <a:t>/Kafka events on a timeline ) to illustrate the story on the events (and the Order workflow)</a:t>
            </a:r>
            <a:endParaRPr lang="nl-NL" dirty="0"/>
          </a:p>
        </p:txBody>
      </p:sp>
      <p:sp>
        <p:nvSpPr>
          <p:cNvPr id="4" name="Slide Number Placeholder 3"/>
          <p:cNvSpPr>
            <a:spLocks noGrp="1"/>
          </p:cNvSpPr>
          <p:nvPr>
            <p:ph type="sldNum" sz="quarter" idx="10"/>
          </p:nvPr>
        </p:nvSpPr>
        <p:spPr/>
        <p:txBody>
          <a:bodyPr/>
          <a:lstStyle/>
          <a:p>
            <a:fld id="{1B5FCE8C-42D9-43C6-BADD-EC45F87C0893}" type="slidenum">
              <a:rPr lang="nl-NL" smtClean="0"/>
              <a:t>11</a:t>
            </a:fld>
            <a:endParaRPr lang="nl-NL"/>
          </a:p>
        </p:txBody>
      </p:sp>
    </p:spTree>
    <p:extLst>
      <p:ext uri="{BB962C8B-B14F-4D97-AF65-F5344CB8AC3E}">
        <p14:creationId xmlns:p14="http://schemas.microsoft.com/office/powerpoint/2010/main" val="6441900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dazzle the audience with a quick dump of all technologies (and cloud services) used for putting the </a:t>
            </a:r>
            <a:r>
              <a:rPr lang="en-US" dirty="0" err="1"/>
              <a:t>webshop</a:t>
            </a:r>
            <a:r>
              <a:rPr lang="en-US" dirty="0"/>
              <a:t> together - for the UI, the API implementation, the </a:t>
            </a:r>
            <a:r>
              <a:rPr lang="en-US" dirty="0" err="1"/>
              <a:t>datastores</a:t>
            </a:r>
            <a:r>
              <a:rPr lang="en-US" dirty="0"/>
              <a:t> and the event  bus.</a:t>
            </a:r>
            <a:endParaRPr lang="nl-NL" dirty="0"/>
          </a:p>
        </p:txBody>
      </p:sp>
      <p:sp>
        <p:nvSpPr>
          <p:cNvPr id="4" name="Slide Number Placeholder 3"/>
          <p:cNvSpPr>
            <a:spLocks noGrp="1"/>
          </p:cNvSpPr>
          <p:nvPr>
            <p:ph type="sldNum" sz="quarter" idx="10"/>
          </p:nvPr>
        </p:nvSpPr>
        <p:spPr/>
        <p:txBody>
          <a:bodyPr/>
          <a:lstStyle/>
          <a:p>
            <a:fld id="{1B5FCE8C-42D9-43C6-BADD-EC45F87C0893}" type="slidenum">
              <a:rPr lang="nl-NL" smtClean="0"/>
              <a:t>14</a:t>
            </a:fld>
            <a:endParaRPr lang="nl-NL"/>
          </a:p>
        </p:txBody>
      </p:sp>
    </p:spTree>
    <p:extLst>
      <p:ext uri="{BB962C8B-B14F-4D97-AF65-F5344CB8AC3E}">
        <p14:creationId xmlns:p14="http://schemas.microsoft.com/office/powerpoint/2010/main" val="36233457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NL"/>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a:p>
        </p:txBody>
      </p:sp>
      <p:sp>
        <p:nvSpPr>
          <p:cNvPr id="4" name="Date Placeholder 3"/>
          <p:cNvSpPr>
            <a:spLocks noGrp="1"/>
          </p:cNvSpPr>
          <p:nvPr>
            <p:ph type="dt" sz="half" idx="10"/>
          </p:nvPr>
        </p:nvSpPr>
        <p:spPr/>
        <p:txBody>
          <a:bodyPr/>
          <a:lstStyle/>
          <a:p>
            <a:fld id="{889A218B-532D-4305-86F5-189ED9A69158}" type="datetimeFigureOut">
              <a:rPr lang="nl-NL" smtClean="0"/>
              <a:t>14-3-2018</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39307399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889A218B-532D-4305-86F5-189ED9A69158}" type="datetimeFigureOut">
              <a:rPr lang="nl-NL" smtClean="0"/>
              <a:t>14-3-2018</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2197478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nl-NL"/>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889A218B-532D-4305-86F5-189ED9A69158}" type="datetimeFigureOut">
              <a:rPr lang="nl-NL" smtClean="0"/>
              <a:t>14-3-2018</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16027779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Zwei Inhalt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endParaRPr lang="de-DE" dirty="0"/>
          </a:p>
        </p:txBody>
      </p:sp>
      <p:sp>
        <p:nvSpPr>
          <p:cNvPr id="3" name="Fußzeilenplatzhalter 2"/>
          <p:cNvSpPr>
            <a:spLocks noGrp="1"/>
          </p:cNvSpPr>
          <p:nvPr>
            <p:ph type="ftr" sz="quarter" idx="10"/>
          </p:nvPr>
        </p:nvSpPr>
        <p:spPr/>
        <p:txBody>
          <a:bodyPr/>
          <a:lstStyle/>
          <a:p>
            <a:r>
              <a:rPr lang="de-DE"/>
              <a:t>Building event-driven Microservices with Kafka Ecosystem</a:t>
            </a:r>
          </a:p>
        </p:txBody>
      </p:sp>
      <p:sp>
        <p:nvSpPr>
          <p:cNvPr id="4" name="Foliennummernplatzhalter 3"/>
          <p:cNvSpPr>
            <a:spLocks noGrp="1"/>
          </p:cNvSpPr>
          <p:nvPr>
            <p:ph type="sldNum" sz="quarter" idx="11"/>
          </p:nvPr>
        </p:nvSpPr>
        <p:spPr/>
        <p:txBody>
          <a:bodyPr/>
          <a:lstStyle/>
          <a:p>
            <a:fld id="{CAA1D080-129B-CB43-9B9B-B053798F4C9F}" type="slidenum">
              <a:rPr lang="de-DE"/>
              <a:pPr/>
              <a:t>‹#›</a:t>
            </a:fld>
            <a:endParaRPr lang="de-DE"/>
          </a:p>
        </p:txBody>
      </p:sp>
      <p:sp>
        <p:nvSpPr>
          <p:cNvPr id="5" name="Datumsplatzhalter 4"/>
          <p:cNvSpPr>
            <a:spLocks noGrp="1"/>
          </p:cNvSpPr>
          <p:nvPr>
            <p:ph type="dt" sz="half" idx="12"/>
          </p:nvPr>
        </p:nvSpPr>
        <p:spPr/>
        <p:txBody>
          <a:bodyPr/>
          <a:lstStyle/>
          <a:p>
            <a:endParaRPr lang="de-DE" dirty="0"/>
          </a:p>
        </p:txBody>
      </p:sp>
      <p:sp>
        <p:nvSpPr>
          <p:cNvPr id="7" name="Inhaltsplatzhalter 6"/>
          <p:cNvSpPr>
            <a:spLocks noGrp="1"/>
          </p:cNvSpPr>
          <p:nvPr>
            <p:ph sz="quarter" idx="13"/>
          </p:nvPr>
        </p:nvSpPr>
        <p:spPr>
          <a:xfrm>
            <a:off x="865455" y="1236133"/>
            <a:ext cx="5314216" cy="4655999"/>
          </a:xfrm>
        </p:spPr>
        <p:txBody>
          <a:bodyPr/>
          <a:lstStyle>
            <a:lvl2pPr marL="361942" marR="0" indent="-359824" algn="l" defTabSz="1219170" rtl="0" eaLnBrk="1" fontAlgn="base" latinLnBrk="0" hangingPunct="1">
              <a:lnSpc>
                <a:spcPts val="2533"/>
              </a:lnSpc>
              <a:spcBef>
                <a:spcPts val="1200"/>
              </a:spcBef>
              <a:spcAft>
                <a:spcPct val="0"/>
              </a:spcAft>
              <a:buClrTx/>
              <a:buSzPct val="100000"/>
              <a:buFontTx/>
              <a:buBlip>
                <a:blip r:embed="rId2"/>
              </a:buBlip>
              <a:tabLst/>
              <a:defRPr/>
            </a:lvl2pPr>
            <a:lvl3pPr marL="623984" marR="0" indent="-239994" algn="l" defTabSz="1219170" rtl="0" eaLnBrk="1" fontAlgn="base" latinLnBrk="0" hangingPunct="1">
              <a:lnSpc>
                <a:spcPts val="2533"/>
              </a:lnSpc>
              <a:spcBef>
                <a:spcPts val="1200"/>
              </a:spcBef>
              <a:spcAft>
                <a:spcPct val="0"/>
              </a:spcAft>
              <a:buClr>
                <a:srgbClr val="636466"/>
              </a:buClr>
              <a:buSzTx/>
              <a:buFont typeface="Lucida Grande"/>
              <a:buChar char="–"/>
              <a:tabLst/>
              <a:defRPr/>
            </a:lvl3pPr>
            <a:lvl4pPr marL="899562" marR="0" indent="-296326" algn="l" defTabSz="1219170" rtl="0" eaLnBrk="1" fontAlgn="base" latinLnBrk="0" hangingPunct="1">
              <a:lnSpc>
                <a:spcPts val="2533"/>
              </a:lnSpc>
              <a:spcBef>
                <a:spcPts val="1200"/>
              </a:spcBef>
              <a:spcAft>
                <a:spcPct val="0"/>
              </a:spcAft>
              <a:buClr>
                <a:srgbClr val="666666"/>
              </a:buClr>
              <a:buSzTx/>
              <a:buFont typeface="Arial"/>
              <a:buChar char="•"/>
              <a:tabLst/>
              <a:defRPr/>
            </a:lvl4pPr>
            <a:lvl5pPr marL="899562" marR="0" indent="296326" algn="l" defTabSz="1200121" rtl="0" eaLnBrk="1" fontAlgn="base" latinLnBrk="0" hangingPunct="1">
              <a:lnSpc>
                <a:spcPts val="2533"/>
              </a:lnSpc>
              <a:spcBef>
                <a:spcPts val="1200"/>
              </a:spcBef>
              <a:spcAft>
                <a:spcPct val="0"/>
              </a:spcAft>
              <a:buClr>
                <a:schemeClr val="accent2"/>
              </a:buClr>
              <a:buSzTx/>
              <a:buFont typeface="Arial" charset="0"/>
              <a:buChar char="•"/>
              <a:tabLst>
                <a:tab pos="1183188" algn="l"/>
              </a:tabLst>
              <a:defRPr/>
            </a:lvl5pPr>
            <a:lvl6pPr marL="1490096" marR="0" indent="-294210" algn="l" defTabSz="1219170" rtl="0" eaLnBrk="1" fontAlgn="auto" latinLnBrk="0" hangingPunct="1">
              <a:lnSpc>
                <a:spcPts val="2533"/>
              </a:lnSpc>
              <a:spcBef>
                <a:spcPts val="1200"/>
              </a:spcBef>
              <a:spcAft>
                <a:spcPts val="0"/>
              </a:spcAft>
              <a:buClr>
                <a:srgbClr val="ED1C2E"/>
              </a:buClr>
              <a:buSzTx/>
              <a:buFont typeface="Segoe UI" pitchFamily="34" charset="0"/>
              <a:buChar char="&gt;"/>
              <a:tabLst/>
              <a:defRPr/>
            </a:lvl6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
        <p:nvSpPr>
          <p:cNvPr id="10" name="Inhaltsplatzhalter 6"/>
          <p:cNvSpPr>
            <a:spLocks noGrp="1"/>
          </p:cNvSpPr>
          <p:nvPr>
            <p:ph sz="quarter" idx="14"/>
          </p:nvPr>
        </p:nvSpPr>
        <p:spPr>
          <a:xfrm>
            <a:off x="6399417" y="1238401"/>
            <a:ext cx="5314216" cy="4655999"/>
          </a:xfrm>
        </p:spPr>
        <p:txBody>
          <a:bodyPr/>
          <a:lstStyle>
            <a:lvl2pPr marL="361942" marR="0" indent="-359824" algn="l" defTabSz="1219170" rtl="0" eaLnBrk="1" fontAlgn="base" latinLnBrk="0" hangingPunct="1">
              <a:lnSpc>
                <a:spcPts val="2533"/>
              </a:lnSpc>
              <a:spcBef>
                <a:spcPts val="1200"/>
              </a:spcBef>
              <a:spcAft>
                <a:spcPct val="0"/>
              </a:spcAft>
              <a:buClrTx/>
              <a:buSzPct val="100000"/>
              <a:buFontTx/>
              <a:buBlip>
                <a:blip r:embed="rId2"/>
              </a:buBlip>
              <a:tabLst/>
              <a:defRPr/>
            </a:lvl2pPr>
            <a:lvl3pPr marL="623984" marR="0" indent="-239994" algn="l" defTabSz="1219170" rtl="0" eaLnBrk="1" fontAlgn="base" latinLnBrk="0" hangingPunct="1">
              <a:lnSpc>
                <a:spcPts val="2533"/>
              </a:lnSpc>
              <a:spcBef>
                <a:spcPts val="1200"/>
              </a:spcBef>
              <a:spcAft>
                <a:spcPct val="0"/>
              </a:spcAft>
              <a:buClr>
                <a:srgbClr val="636466"/>
              </a:buClr>
              <a:buSzTx/>
              <a:buFont typeface="Lucida Grande"/>
              <a:buChar char="–"/>
              <a:tabLst/>
              <a:defRPr/>
            </a:lvl3pPr>
            <a:lvl4pPr marL="899562" marR="0" indent="-296326" algn="l" defTabSz="1219170" rtl="0" eaLnBrk="1" fontAlgn="base" latinLnBrk="0" hangingPunct="1">
              <a:lnSpc>
                <a:spcPts val="2533"/>
              </a:lnSpc>
              <a:spcBef>
                <a:spcPts val="1200"/>
              </a:spcBef>
              <a:spcAft>
                <a:spcPct val="0"/>
              </a:spcAft>
              <a:buClr>
                <a:srgbClr val="666666"/>
              </a:buClr>
              <a:buSzTx/>
              <a:buFont typeface="Arial"/>
              <a:buChar char="•"/>
              <a:tabLst/>
              <a:defRPr/>
            </a:lvl4pPr>
            <a:lvl5pPr marL="899562" marR="0" indent="296326" algn="l" defTabSz="1200121" rtl="0" eaLnBrk="1" fontAlgn="base" latinLnBrk="0" hangingPunct="1">
              <a:lnSpc>
                <a:spcPts val="2533"/>
              </a:lnSpc>
              <a:spcBef>
                <a:spcPts val="1200"/>
              </a:spcBef>
              <a:spcAft>
                <a:spcPct val="0"/>
              </a:spcAft>
              <a:buClr>
                <a:schemeClr val="accent2"/>
              </a:buClr>
              <a:buSzTx/>
              <a:buFont typeface="Arial" charset="0"/>
              <a:buChar char="•"/>
              <a:tabLst>
                <a:tab pos="1183188" algn="l"/>
              </a:tabLst>
              <a:defRPr/>
            </a:lvl5pPr>
            <a:lvl6pPr marL="1490096" marR="0" indent="-294210" algn="l" defTabSz="1219170" rtl="0" eaLnBrk="1" fontAlgn="auto" latinLnBrk="0" hangingPunct="1">
              <a:lnSpc>
                <a:spcPts val="2533"/>
              </a:lnSpc>
              <a:spcBef>
                <a:spcPts val="1200"/>
              </a:spcBef>
              <a:spcAft>
                <a:spcPts val="0"/>
              </a:spcAft>
              <a:buClr>
                <a:srgbClr val="ED1C2E"/>
              </a:buClr>
              <a:buSzTx/>
              <a:buFont typeface="Segoe UI" pitchFamily="34" charset="0"/>
              <a:buChar char="&gt;"/>
              <a:tabLst/>
              <a:defRPr/>
            </a:lvl6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de-DE" dirty="0"/>
          </a:p>
        </p:txBody>
      </p:sp>
    </p:spTree>
    <p:extLst>
      <p:ext uri="{BB962C8B-B14F-4D97-AF65-F5344CB8AC3E}">
        <p14:creationId xmlns:p14="http://schemas.microsoft.com/office/powerpoint/2010/main" val="145641376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7_Headline_Bod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Fußzeilenplatzhalter 2"/>
          <p:cNvSpPr>
            <a:spLocks noGrp="1"/>
          </p:cNvSpPr>
          <p:nvPr>
            <p:ph type="ftr" sz="quarter" idx="10"/>
          </p:nvPr>
        </p:nvSpPr>
        <p:spPr/>
        <p:txBody>
          <a:bodyPr/>
          <a:lstStyle/>
          <a:p>
            <a:r>
              <a:rPr lang="de-DE"/>
              <a:t>Building event-driven Microservices with Kafka Ecosystem</a:t>
            </a:r>
          </a:p>
        </p:txBody>
      </p:sp>
      <p:sp>
        <p:nvSpPr>
          <p:cNvPr id="4" name="Foliennummernplatzhalter 3"/>
          <p:cNvSpPr>
            <a:spLocks noGrp="1"/>
          </p:cNvSpPr>
          <p:nvPr>
            <p:ph type="sldNum" sz="quarter" idx="11"/>
          </p:nvPr>
        </p:nvSpPr>
        <p:spPr/>
        <p:txBody>
          <a:bodyPr/>
          <a:lstStyle/>
          <a:p>
            <a:fld id="{CAA1D080-129B-CB43-9B9B-B053798F4C9F}" type="slidenum">
              <a:rPr lang="de-DE"/>
              <a:pPr/>
              <a:t>‹#›</a:t>
            </a:fld>
            <a:endParaRPr lang="de-DE"/>
          </a:p>
        </p:txBody>
      </p:sp>
      <p:sp>
        <p:nvSpPr>
          <p:cNvPr id="5" name="Datumsplatzhalter 4"/>
          <p:cNvSpPr>
            <a:spLocks noGrp="1"/>
          </p:cNvSpPr>
          <p:nvPr>
            <p:ph type="dt" sz="half" idx="12"/>
          </p:nvPr>
        </p:nvSpPr>
        <p:spPr/>
        <p:txBody>
          <a:bodyPr/>
          <a:lstStyle/>
          <a:p>
            <a:endParaRPr lang="de-DE"/>
          </a:p>
        </p:txBody>
      </p:sp>
      <p:sp>
        <p:nvSpPr>
          <p:cNvPr id="7" name="Inhaltsplatzhalter 6"/>
          <p:cNvSpPr>
            <a:spLocks noGrp="1"/>
          </p:cNvSpPr>
          <p:nvPr>
            <p:ph sz="quarter" idx="13"/>
          </p:nvPr>
        </p:nvSpPr>
        <p:spPr>
          <a:xfrm>
            <a:off x="865455" y="1236142"/>
            <a:ext cx="10848179" cy="4655999"/>
          </a:xfrm>
        </p:spPr>
        <p:txBody>
          <a:bodyPr/>
          <a:lstStyle>
            <a:lvl2pPr marL="361942" indent="-359824">
              <a:buClr>
                <a:srgbClr val="FF0000"/>
              </a:buClr>
              <a:buSzPct val="100000"/>
              <a:buFontTx/>
              <a:buBlip>
                <a:blip r:embed="rId2"/>
              </a:buBlip>
              <a:defRPr/>
            </a:lvl2pPr>
            <a:lvl3pPr marL="623984" indent="-239994">
              <a:buClr>
                <a:schemeClr val="tx1"/>
              </a:buClr>
              <a:buFont typeface="Wingdings" charset="2"/>
              <a:buChar char="§"/>
              <a:defRPr/>
            </a:lvl3pPr>
            <a:lvl4pPr marL="899562" indent="-243411">
              <a:buClr>
                <a:schemeClr val="tx1"/>
              </a:buClr>
              <a:buFont typeface="Wingdings" charset="2"/>
              <a:buChar char="§"/>
              <a:tabLst/>
              <a:defRPr/>
            </a:lvl4pPr>
            <a:lvl5pPr marL="1136622" indent="-237061">
              <a:buClr>
                <a:schemeClr val="tx1"/>
              </a:buClr>
              <a:buFont typeface="Wingdings" charset="2"/>
              <a:buChar char="§"/>
              <a:tabLst/>
              <a:defRPr/>
            </a:lvl5pPr>
            <a:lvl6pPr marL="1430831" indent="-294210">
              <a:buClr>
                <a:schemeClr val="tx1"/>
              </a:buClr>
              <a:buFont typeface="Wingdings" charset="2"/>
              <a:buChar char="§"/>
              <a:tabLst/>
              <a:defRPr baseline="0"/>
            </a:lvl6pPr>
            <a:lvl7pPr marL="1428715" indent="300559">
              <a:buFont typeface="Wingdings" charset="2"/>
              <a:buChar char="§"/>
              <a:tabLst/>
              <a:defRPr baseline="0"/>
            </a:lvl7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Achte Ebene</a:t>
            </a:r>
          </a:p>
        </p:txBody>
      </p:sp>
    </p:spTree>
    <p:extLst>
      <p:ext uri="{BB962C8B-B14F-4D97-AF65-F5344CB8AC3E}">
        <p14:creationId xmlns:p14="http://schemas.microsoft.com/office/powerpoint/2010/main" val="2620492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889A218B-532D-4305-86F5-189ED9A69158}" type="datetimeFigureOut">
              <a:rPr lang="nl-NL" smtClean="0"/>
              <a:t>14-3-2018</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38562575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NL"/>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889A218B-532D-4305-86F5-189ED9A69158}" type="datetimeFigureOut">
              <a:rPr lang="nl-NL" smtClean="0"/>
              <a:t>14-3-2018</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28109482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p:cNvSpPr>
            <a:spLocks noGrp="1"/>
          </p:cNvSpPr>
          <p:nvPr>
            <p:ph type="dt" sz="half" idx="10"/>
          </p:nvPr>
        </p:nvSpPr>
        <p:spPr/>
        <p:txBody>
          <a:bodyPr/>
          <a:lstStyle/>
          <a:p>
            <a:fld id="{889A218B-532D-4305-86F5-189ED9A69158}" type="datetimeFigureOut">
              <a:rPr lang="nl-NL" smtClean="0"/>
              <a:t>14-3-2018</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26192760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nl-NL"/>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6"/>
          <p:cNvSpPr>
            <a:spLocks noGrp="1"/>
          </p:cNvSpPr>
          <p:nvPr>
            <p:ph type="dt" sz="half" idx="10"/>
          </p:nvPr>
        </p:nvSpPr>
        <p:spPr/>
        <p:txBody>
          <a:bodyPr/>
          <a:lstStyle/>
          <a:p>
            <a:fld id="{889A218B-532D-4305-86F5-189ED9A69158}" type="datetimeFigureOut">
              <a:rPr lang="nl-NL" smtClean="0"/>
              <a:t>14-3-2018</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692002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Date Placeholder 2"/>
          <p:cNvSpPr>
            <a:spLocks noGrp="1"/>
          </p:cNvSpPr>
          <p:nvPr>
            <p:ph type="dt" sz="half" idx="10"/>
          </p:nvPr>
        </p:nvSpPr>
        <p:spPr/>
        <p:txBody>
          <a:bodyPr/>
          <a:lstStyle/>
          <a:p>
            <a:fld id="{889A218B-532D-4305-86F5-189ED9A69158}" type="datetimeFigureOut">
              <a:rPr lang="nl-NL" smtClean="0"/>
              <a:t>14-3-2018</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3996855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9A218B-532D-4305-86F5-189ED9A69158}" type="datetimeFigureOut">
              <a:rPr lang="nl-NL" smtClean="0"/>
              <a:t>14-3-2018</a:t>
            </a:fld>
            <a:endParaRPr lang="nl-NL"/>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30432397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89A218B-532D-4305-86F5-189ED9A69158}" type="datetimeFigureOut">
              <a:rPr lang="nl-NL" smtClean="0"/>
              <a:t>14-3-2018</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35587737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889A218B-532D-4305-86F5-189ED9A69158}" type="datetimeFigureOut">
              <a:rPr lang="nl-NL" smtClean="0"/>
              <a:t>14-3-2018</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37414688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9A218B-532D-4305-86F5-189ED9A69158}" type="datetimeFigureOut">
              <a:rPr lang="nl-NL" smtClean="0"/>
              <a:t>14-3-2018</a:t>
            </a:fld>
            <a:endParaRPr lang="nl-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AF2546-231D-475C-B5EC-5D48B791FE27}" type="slidenum">
              <a:rPr lang="nl-NL" smtClean="0"/>
              <a:t>‹#›</a:t>
            </a:fld>
            <a:endParaRPr lang="nl-NL"/>
          </a:p>
        </p:txBody>
      </p:sp>
    </p:spTree>
    <p:extLst>
      <p:ext uri="{BB962C8B-B14F-4D97-AF65-F5344CB8AC3E}">
        <p14:creationId xmlns:p14="http://schemas.microsoft.com/office/powerpoint/2010/main" val="38622425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47.png"/><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53.jpeg"/><Relationship Id="rId18" Type="http://schemas.openxmlformats.org/officeDocument/2006/relationships/image" Target="../media/image33.png"/><Relationship Id="rId3" Type="http://schemas.openxmlformats.org/officeDocument/2006/relationships/image" Target="../media/image48.jpeg"/><Relationship Id="rId7" Type="http://schemas.openxmlformats.org/officeDocument/2006/relationships/image" Target="../media/image15.png"/><Relationship Id="rId12" Type="http://schemas.openxmlformats.org/officeDocument/2006/relationships/image" Target="../media/image52.png"/><Relationship Id="rId17" Type="http://schemas.openxmlformats.org/officeDocument/2006/relationships/image" Target="../media/image17.png"/><Relationship Id="rId2" Type="http://schemas.openxmlformats.org/officeDocument/2006/relationships/notesSlide" Target="../notesSlides/notesSlide7.xml"/><Relationship Id="rId16" Type="http://schemas.openxmlformats.org/officeDocument/2006/relationships/image" Target="../media/image56.jpeg"/><Relationship Id="rId1" Type="http://schemas.openxmlformats.org/officeDocument/2006/relationships/slideLayout" Target="../slideLayouts/slideLayout6.xml"/><Relationship Id="rId6" Type="http://schemas.openxmlformats.org/officeDocument/2006/relationships/image" Target="../media/image14.png"/><Relationship Id="rId11" Type="http://schemas.openxmlformats.org/officeDocument/2006/relationships/image" Target="../media/image20.png"/><Relationship Id="rId5" Type="http://schemas.openxmlformats.org/officeDocument/2006/relationships/image" Target="../media/image49.png"/><Relationship Id="rId15" Type="http://schemas.openxmlformats.org/officeDocument/2006/relationships/image" Target="../media/image55.jpeg"/><Relationship Id="rId10" Type="http://schemas.openxmlformats.org/officeDocument/2006/relationships/image" Target="../media/image51.png"/><Relationship Id="rId19" Type="http://schemas.openxmlformats.org/officeDocument/2006/relationships/image" Target="../media/image57.jpeg"/><Relationship Id="rId4" Type="http://schemas.openxmlformats.org/officeDocument/2006/relationships/image" Target="../media/image13.png"/><Relationship Id="rId9" Type="http://schemas.openxmlformats.org/officeDocument/2006/relationships/image" Target="../media/image50.jpeg"/><Relationship Id="rId14" Type="http://schemas.openxmlformats.org/officeDocument/2006/relationships/image" Target="../media/image54.png"/></Relationships>
</file>

<file path=ppt/slides/_rels/slide1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png"/><Relationship Id="rId3" Type="http://schemas.openxmlformats.org/officeDocument/2006/relationships/image" Target="../media/image51.png"/><Relationship Id="rId7" Type="http://schemas.openxmlformats.org/officeDocument/2006/relationships/image" Target="../media/image56.jpeg"/><Relationship Id="rId12" Type="http://schemas.openxmlformats.org/officeDocument/2006/relationships/image" Target="../media/image64.gif"/><Relationship Id="rId17" Type="http://schemas.openxmlformats.org/officeDocument/2006/relationships/image" Target="../media/image69.png"/><Relationship Id="rId2" Type="http://schemas.openxmlformats.org/officeDocument/2006/relationships/image" Target="../media/image58.tiff"/><Relationship Id="rId16" Type="http://schemas.openxmlformats.org/officeDocument/2006/relationships/image" Target="../media/image68.png"/><Relationship Id="rId1" Type="http://schemas.openxmlformats.org/officeDocument/2006/relationships/slideLayout" Target="../slideLayouts/slideLayout6.xml"/><Relationship Id="rId6" Type="http://schemas.openxmlformats.org/officeDocument/2006/relationships/image" Target="../media/image28.png"/><Relationship Id="rId11" Type="http://schemas.openxmlformats.org/officeDocument/2006/relationships/image" Target="../media/image63.png"/><Relationship Id="rId5" Type="http://schemas.openxmlformats.org/officeDocument/2006/relationships/image" Target="../media/image52.png"/><Relationship Id="rId15" Type="http://schemas.openxmlformats.org/officeDocument/2006/relationships/image" Target="../media/image67.png"/><Relationship Id="rId10" Type="http://schemas.openxmlformats.org/officeDocument/2006/relationships/image" Target="../media/image62.png"/><Relationship Id="rId4" Type="http://schemas.openxmlformats.org/officeDocument/2006/relationships/image" Target="../media/image59.jpeg"/><Relationship Id="rId9" Type="http://schemas.openxmlformats.org/officeDocument/2006/relationships/image" Target="../media/image61.png"/><Relationship Id="rId14" Type="http://schemas.openxmlformats.org/officeDocument/2006/relationships/image" Target="../media/image66.png"/></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image" Target="../media/image71.tiff"/><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73.tiff"/></Relationships>
</file>

<file path=ppt/slides/_rels/slide18.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image" Target="../media/image73.tiff"/><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image" Target="../media/image74.png"/><Relationship Id="rId1" Type="http://schemas.openxmlformats.org/officeDocument/2006/relationships/slideLayout" Target="../slideLayouts/slideLayout12.xml"/><Relationship Id="rId5" Type="http://schemas.openxmlformats.org/officeDocument/2006/relationships/image" Target="../media/image71.tiff"/><Relationship Id="rId4" Type="http://schemas.openxmlformats.org/officeDocument/2006/relationships/image" Target="../media/image72.tiff"/></Relationships>
</file>

<file path=ppt/slides/_rels/slide2.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5.png"/><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2.xml"/><Relationship Id="rId5" Type="http://schemas.openxmlformats.org/officeDocument/2006/relationships/image" Target="../media/image79.png"/><Relationship Id="rId4" Type="http://schemas.openxmlformats.org/officeDocument/2006/relationships/image" Target="../media/image78.png"/></Relationships>
</file>

<file path=ppt/slides/_rels/slide2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129.150.114.134:5601/app/kibana#/discover?_g=()&amp;_a=(columns:!(_source),index:AWHrmcqlqaGhBJFBaJTS,interval:auto,query:(match_all:()),sort:!(timestamp,desc))" TargetMode="External"/><Relationship Id="rId1" Type="http://schemas.openxmlformats.org/officeDocument/2006/relationships/slideLayout" Target="../slideLayouts/slideLayout4.xml"/><Relationship Id="rId4" Type="http://schemas.openxmlformats.org/officeDocument/2006/relationships/image" Target="../media/image83.png"/></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image" Target="../media/image8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3.tiff"/><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72.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image" Target="../media/image73.tiff"/><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56.jpe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soaringwebshopportal-a516817.apaas.us2.oraclecloud.com/"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7.pn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06.png"/><Relationship Id="rId3" Type="http://schemas.openxmlformats.org/officeDocument/2006/relationships/image" Target="../media/image4.png"/><Relationship Id="rId7" Type="http://schemas.openxmlformats.org/officeDocument/2006/relationships/image" Target="../media/image100.png"/><Relationship Id="rId12" Type="http://schemas.openxmlformats.org/officeDocument/2006/relationships/image" Target="../media/image105.png"/><Relationship Id="rId2" Type="http://schemas.openxmlformats.org/officeDocument/2006/relationships/image" Target="../media/image96.jpg"/><Relationship Id="rId1" Type="http://schemas.openxmlformats.org/officeDocument/2006/relationships/slideLayout" Target="../slideLayouts/slideLayout2.xml"/><Relationship Id="rId6" Type="http://schemas.openxmlformats.org/officeDocument/2006/relationships/image" Target="../media/image99.png"/><Relationship Id="rId11" Type="http://schemas.openxmlformats.org/officeDocument/2006/relationships/image" Target="../media/image104.png"/><Relationship Id="rId5" Type="http://schemas.openxmlformats.org/officeDocument/2006/relationships/image" Target="../media/image98.png"/><Relationship Id="rId10" Type="http://schemas.openxmlformats.org/officeDocument/2006/relationships/image" Target="../media/image103.JPG"/><Relationship Id="rId4" Type="http://schemas.openxmlformats.org/officeDocument/2006/relationships/image" Target="../media/image97.png"/><Relationship Id="rId9" Type="http://schemas.openxmlformats.org/officeDocument/2006/relationships/image" Target="../media/image10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png"/><Relationship Id="rId18" Type="http://schemas.openxmlformats.org/officeDocument/2006/relationships/image" Target="../media/image34.png"/><Relationship Id="rId26" Type="http://schemas.microsoft.com/office/2007/relationships/hdphoto" Target="../media/hdphoto2.wdp"/><Relationship Id="rId3" Type="http://schemas.openxmlformats.org/officeDocument/2006/relationships/image" Target="../media/image20.png"/><Relationship Id="rId21" Type="http://schemas.openxmlformats.org/officeDocument/2006/relationships/image" Target="../media/image37.png"/><Relationship Id="rId7" Type="http://schemas.openxmlformats.org/officeDocument/2006/relationships/image" Target="../media/image24.png"/><Relationship Id="rId12" Type="http://schemas.openxmlformats.org/officeDocument/2006/relationships/image" Target="../media/image29.png"/><Relationship Id="rId17" Type="http://schemas.openxmlformats.org/officeDocument/2006/relationships/image" Target="../media/image33.png"/><Relationship Id="rId25" Type="http://schemas.openxmlformats.org/officeDocument/2006/relationships/image" Target="../media/image41.png"/><Relationship Id="rId2" Type="http://schemas.openxmlformats.org/officeDocument/2006/relationships/notesSlide" Target="../notesSlides/notesSlide3.xml"/><Relationship Id="rId16" Type="http://schemas.openxmlformats.org/officeDocument/2006/relationships/image" Target="../media/image32.png"/><Relationship Id="rId20"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23.png"/><Relationship Id="rId11" Type="http://schemas.openxmlformats.org/officeDocument/2006/relationships/image" Target="../media/image28.png"/><Relationship Id="rId24" Type="http://schemas.openxmlformats.org/officeDocument/2006/relationships/image" Target="../media/image40.jpg"/><Relationship Id="rId5" Type="http://schemas.openxmlformats.org/officeDocument/2006/relationships/image" Target="../media/image22.jpeg"/><Relationship Id="rId15" Type="http://schemas.openxmlformats.org/officeDocument/2006/relationships/image" Target="../media/image31.png"/><Relationship Id="rId23" Type="http://schemas.openxmlformats.org/officeDocument/2006/relationships/image" Target="../media/image39.jpeg"/><Relationship Id="rId10" Type="http://schemas.openxmlformats.org/officeDocument/2006/relationships/image" Target="../media/image27.png"/><Relationship Id="rId19" Type="http://schemas.openxmlformats.org/officeDocument/2006/relationships/image" Target="../media/image35.png"/><Relationship Id="rId4" Type="http://schemas.openxmlformats.org/officeDocument/2006/relationships/image" Target="../media/image21.png"/><Relationship Id="rId9" Type="http://schemas.openxmlformats.org/officeDocument/2006/relationships/image" Target="../media/image26.png"/><Relationship Id="rId14" Type="http://schemas.microsoft.com/office/2007/relationships/hdphoto" Target="../media/hdphoto1.wdp"/><Relationship Id="rId22" Type="http://schemas.openxmlformats.org/officeDocument/2006/relationships/image" Target="../media/image38.png"/></Relationships>
</file>

<file path=ppt/slides/_rels/slide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Soaring through the Clouds – The Sequel</a:t>
            </a:r>
            <a:br>
              <a:rPr lang="en-US" dirty="0"/>
            </a:br>
            <a:r>
              <a:rPr lang="en-US" sz="4400" dirty="0"/>
              <a:t>Cloud Native </a:t>
            </a:r>
            <a:r>
              <a:rPr lang="en-US" sz="4400" dirty="0" err="1"/>
              <a:t>Microservices</a:t>
            </a:r>
            <a:r>
              <a:rPr lang="en-US" sz="4400" dirty="0"/>
              <a:t> Architecture</a:t>
            </a:r>
            <a:br>
              <a:rPr lang="en-US" sz="4400" dirty="0"/>
            </a:br>
            <a:endParaRPr lang="nl-NL" dirty="0"/>
          </a:p>
        </p:txBody>
      </p:sp>
      <p:sp>
        <p:nvSpPr>
          <p:cNvPr id="3" name="Subtitle 2"/>
          <p:cNvSpPr>
            <a:spLocks noGrp="1"/>
          </p:cNvSpPr>
          <p:nvPr>
            <p:ph type="subTitle" idx="1"/>
          </p:nvPr>
        </p:nvSpPr>
        <p:spPr/>
        <p:txBody>
          <a:bodyPr/>
          <a:lstStyle/>
          <a:p>
            <a:pPr algn="l"/>
            <a:r>
              <a:rPr lang="en-US" dirty="0"/>
              <a:t>EMEA PaaS Partner Forum</a:t>
            </a:r>
          </a:p>
          <a:p>
            <a:pPr algn="l"/>
            <a:r>
              <a:rPr lang="en-US" dirty="0"/>
              <a:t>Budapest, March 2018</a:t>
            </a:r>
          </a:p>
        </p:txBody>
      </p:sp>
      <p:pic>
        <p:nvPicPr>
          <p:cNvPr id="21" name="Picture 20"/>
          <p:cNvPicPr>
            <a:picLocks noChangeAspect="1"/>
          </p:cNvPicPr>
          <p:nvPr/>
        </p:nvPicPr>
        <p:blipFill>
          <a:blip r:embed="rId2"/>
          <a:stretch>
            <a:fillRect/>
          </a:stretch>
        </p:blipFill>
        <p:spPr>
          <a:xfrm>
            <a:off x="6844554" y="2944813"/>
            <a:ext cx="4642064" cy="3652533"/>
          </a:xfrm>
          <a:prstGeom prst="rect">
            <a:avLst/>
          </a:prstGeom>
        </p:spPr>
      </p:pic>
    </p:spTree>
    <p:extLst>
      <p:ext uri="{BB962C8B-B14F-4D97-AF65-F5344CB8AC3E}">
        <p14:creationId xmlns:p14="http://schemas.microsoft.com/office/powerpoint/2010/main" val="243404316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Microservices</a:t>
            </a:r>
            <a:r>
              <a:rPr lang="en-US" dirty="0"/>
              <a:t> Architecture</a:t>
            </a:r>
            <a:br>
              <a:rPr lang="en-US" dirty="0"/>
            </a:br>
            <a:r>
              <a:rPr lang="en-US" dirty="0"/>
              <a:t>Design &amp; Implementation Characteristics (12-factor)</a:t>
            </a:r>
            <a:endParaRPr lang="nl-NL" dirty="0"/>
          </a:p>
        </p:txBody>
      </p:sp>
      <p:sp>
        <p:nvSpPr>
          <p:cNvPr id="3" name="Content Placeholder 2"/>
          <p:cNvSpPr>
            <a:spLocks noGrp="1"/>
          </p:cNvSpPr>
          <p:nvPr>
            <p:ph idx="1"/>
          </p:nvPr>
        </p:nvSpPr>
        <p:spPr/>
        <p:txBody>
          <a:bodyPr>
            <a:noAutofit/>
          </a:bodyPr>
          <a:lstStyle/>
          <a:p>
            <a:r>
              <a:rPr lang="en-US" sz="1900" dirty="0"/>
              <a:t>Are encapsulated and stand-alone</a:t>
            </a:r>
          </a:p>
          <a:p>
            <a:r>
              <a:rPr lang="en-US" sz="1900" dirty="0"/>
              <a:t>Stateless and horizontally scalable</a:t>
            </a:r>
          </a:p>
          <a:p>
            <a:r>
              <a:rPr lang="en-US" sz="1900" dirty="0"/>
              <a:t>Offer REST APIs</a:t>
            </a:r>
          </a:p>
          <a:p>
            <a:pPr lvl="1"/>
            <a:r>
              <a:rPr lang="en-US" sz="1900" dirty="0"/>
              <a:t>Expose configurable properties – such as endpoints of dependencies</a:t>
            </a:r>
          </a:p>
          <a:p>
            <a:r>
              <a:rPr lang="en-US" sz="1900" dirty="0"/>
              <a:t>Are released &amp; deployed &amp; scaled independent of each other</a:t>
            </a:r>
          </a:p>
          <a:p>
            <a:pPr lvl="1"/>
            <a:r>
              <a:rPr lang="en-US" sz="1900" dirty="0"/>
              <a:t>They can be co-located but they do not have to</a:t>
            </a:r>
          </a:p>
          <a:p>
            <a:r>
              <a:rPr lang="en-US" sz="1900" dirty="0"/>
              <a:t>Continuous Delivery – including automated build and test – are applied</a:t>
            </a:r>
          </a:p>
          <a:p>
            <a:r>
              <a:rPr lang="en-US" sz="1900" dirty="0"/>
              <a:t>Publish events and consume (relevant) events from central event bus</a:t>
            </a:r>
          </a:p>
          <a:p>
            <a:r>
              <a:rPr lang="en-US" sz="1900" dirty="0"/>
              <a:t>Are responsible for their own data</a:t>
            </a:r>
          </a:p>
          <a:p>
            <a:pPr lvl="1"/>
            <a:r>
              <a:rPr lang="en-US" sz="1900" dirty="0"/>
              <a:t>take care of persistence in a fitting data store</a:t>
            </a:r>
          </a:p>
          <a:p>
            <a:pPr lvl="1"/>
            <a:r>
              <a:rPr lang="en-US" sz="1900" dirty="0"/>
              <a:t>Also manage the bounded context: data owned by/derived from other </a:t>
            </a:r>
            <a:r>
              <a:rPr lang="en-US" sz="1900" dirty="0" err="1"/>
              <a:t>microservices</a:t>
            </a:r>
            <a:r>
              <a:rPr lang="en-US" sz="1900" dirty="0"/>
              <a:t> that the service requires to function independently and at speed</a:t>
            </a:r>
          </a:p>
          <a:p>
            <a:r>
              <a:rPr lang="en-US" sz="1900" dirty="0"/>
              <a:t>Even though not required, containers are a popular vehicle for build, ship and run</a:t>
            </a:r>
          </a:p>
          <a:p>
            <a:pPr lvl="1"/>
            <a:r>
              <a:rPr lang="en-US" sz="1900" dirty="0"/>
              <a:t>Kubernetes is becoming the de facto standard container management runtime platform</a:t>
            </a:r>
          </a:p>
        </p:txBody>
      </p:sp>
    </p:spTree>
    <p:extLst>
      <p:ext uri="{BB962C8B-B14F-4D97-AF65-F5344CB8AC3E}">
        <p14:creationId xmlns:p14="http://schemas.microsoft.com/office/powerpoint/2010/main" val="426380613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Microservices</a:t>
            </a:r>
            <a:r>
              <a:rPr lang="en-US" dirty="0"/>
              <a:t> Architecture</a:t>
            </a:r>
            <a:br>
              <a:rPr lang="en-US" dirty="0"/>
            </a:br>
            <a:r>
              <a:rPr lang="en-US" dirty="0"/>
              <a:t>User Interface</a:t>
            </a:r>
            <a:endParaRPr lang="nl-NL" dirty="0"/>
          </a:p>
        </p:txBody>
      </p:sp>
      <p:sp>
        <p:nvSpPr>
          <p:cNvPr id="3" name="Content Placeholder 2"/>
          <p:cNvSpPr>
            <a:spLocks noGrp="1"/>
          </p:cNvSpPr>
          <p:nvPr>
            <p:ph idx="1"/>
          </p:nvPr>
        </p:nvSpPr>
        <p:spPr/>
        <p:txBody>
          <a:bodyPr>
            <a:normAutofit/>
          </a:bodyPr>
          <a:lstStyle/>
          <a:p>
            <a:r>
              <a:rPr lang="en-US" dirty="0"/>
              <a:t>Is UI part of </a:t>
            </a:r>
            <a:r>
              <a:rPr lang="en-US" dirty="0" err="1"/>
              <a:t>Microservice</a:t>
            </a:r>
            <a:r>
              <a:rPr lang="en-US" dirty="0"/>
              <a:t>?</a:t>
            </a:r>
          </a:p>
          <a:p>
            <a:endParaRPr lang="nl-NL" dirty="0"/>
          </a:p>
        </p:txBody>
      </p:sp>
      <p:pic>
        <p:nvPicPr>
          <p:cNvPr id="5" name="Picture 4"/>
          <p:cNvPicPr>
            <a:picLocks noChangeAspect="1"/>
          </p:cNvPicPr>
          <p:nvPr/>
        </p:nvPicPr>
        <p:blipFill>
          <a:blip r:embed="rId3"/>
          <a:stretch>
            <a:fillRect/>
          </a:stretch>
        </p:blipFill>
        <p:spPr>
          <a:xfrm>
            <a:off x="5778098" y="3841696"/>
            <a:ext cx="6413902" cy="3016304"/>
          </a:xfrm>
          <a:prstGeom prst="rect">
            <a:avLst/>
          </a:prstGeom>
        </p:spPr>
      </p:pic>
      <p:pic>
        <p:nvPicPr>
          <p:cNvPr id="4" name="Picture 3"/>
          <p:cNvPicPr>
            <a:picLocks noChangeAspect="1"/>
          </p:cNvPicPr>
          <p:nvPr/>
        </p:nvPicPr>
        <p:blipFill>
          <a:blip r:embed="rId4"/>
          <a:stretch>
            <a:fillRect/>
          </a:stretch>
        </p:blipFill>
        <p:spPr>
          <a:xfrm>
            <a:off x="148787" y="1690688"/>
            <a:ext cx="6085654" cy="3163165"/>
          </a:xfrm>
          <a:prstGeom prst="rect">
            <a:avLst/>
          </a:prstGeom>
        </p:spPr>
      </p:pic>
      <p:sp>
        <p:nvSpPr>
          <p:cNvPr id="6" name="TextBox 5"/>
          <p:cNvSpPr txBox="1"/>
          <p:nvPr/>
        </p:nvSpPr>
        <p:spPr>
          <a:xfrm>
            <a:off x="6810703" y="2123090"/>
            <a:ext cx="1755228" cy="1107996"/>
          </a:xfrm>
          <a:prstGeom prst="rect">
            <a:avLst/>
          </a:prstGeom>
          <a:noFill/>
        </p:spPr>
        <p:txBody>
          <a:bodyPr wrap="square" rtlCol="0">
            <a:spAutoFit/>
          </a:bodyPr>
          <a:lstStyle/>
          <a:p>
            <a:r>
              <a:rPr lang="pt-PT" sz="6600" dirty="0"/>
              <a:t>VS.</a:t>
            </a:r>
            <a:endParaRPr lang="en-US" sz="6600" dirty="0"/>
          </a:p>
        </p:txBody>
      </p:sp>
    </p:spTree>
    <p:extLst>
      <p:ext uri="{BB962C8B-B14F-4D97-AF65-F5344CB8AC3E}">
        <p14:creationId xmlns:p14="http://schemas.microsoft.com/office/powerpoint/2010/main" val="36424276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Shop Portal Solution Design</a:t>
            </a:r>
            <a:br>
              <a:rPr lang="en-US" dirty="0"/>
            </a:br>
            <a:endParaRPr lang="nl-NL" dirty="0"/>
          </a:p>
        </p:txBody>
      </p:sp>
      <p:sp>
        <p:nvSpPr>
          <p:cNvPr id="3" name="Rounded Rectangle 2"/>
          <p:cNvSpPr/>
          <p:nvPr/>
        </p:nvSpPr>
        <p:spPr>
          <a:xfrm>
            <a:off x="61674" y="1281953"/>
            <a:ext cx="11816817" cy="31949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Web Shop – Customer User Interface</a:t>
            </a:r>
          </a:p>
          <a:p>
            <a:pPr algn="ctr"/>
            <a:endParaRPr lang="en-US" sz="2400" dirty="0"/>
          </a:p>
          <a:p>
            <a:pPr algn="ctr"/>
            <a:endParaRPr lang="en-US" sz="2400" dirty="0"/>
          </a:p>
          <a:p>
            <a:pPr algn="ctr"/>
            <a:endParaRPr lang="en-US" sz="2400" dirty="0"/>
          </a:p>
          <a:p>
            <a:pPr algn="ctr"/>
            <a:endParaRPr lang="en-US" sz="2400" dirty="0"/>
          </a:p>
          <a:p>
            <a:pPr algn="ctr"/>
            <a:endParaRPr lang="en-US" sz="2400" dirty="0"/>
          </a:p>
          <a:p>
            <a:pPr algn="ctr"/>
            <a:endParaRPr lang="en-US" sz="2400" dirty="0"/>
          </a:p>
          <a:p>
            <a:pPr algn="ctr"/>
            <a:endParaRPr lang="en-US" dirty="0"/>
          </a:p>
          <a:p>
            <a:pPr algn="ctr"/>
            <a:endParaRPr lang="nl-NL" dirty="0"/>
          </a:p>
        </p:txBody>
      </p:sp>
      <p:sp>
        <p:nvSpPr>
          <p:cNvPr id="4" name="Rounded Rectangle 3"/>
          <p:cNvSpPr/>
          <p:nvPr/>
        </p:nvSpPr>
        <p:spPr>
          <a:xfrm>
            <a:off x="497959" y="5232179"/>
            <a:ext cx="1837509" cy="94052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dirty="0">
                <a:solidFill>
                  <a:schemeClr val="dk1"/>
                </a:solidFill>
              </a:rPr>
              <a:t>µ</a:t>
            </a:r>
            <a:r>
              <a:rPr lang="en-US" sz="1600" dirty="0">
                <a:solidFill>
                  <a:schemeClr val="dk1"/>
                </a:solidFill>
              </a:rPr>
              <a:t>  Customers</a:t>
            </a:r>
          </a:p>
          <a:p>
            <a:pPr algn="ctr"/>
            <a:endParaRPr lang="en-US" sz="1600" dirty="0">
              <a:solidFill>
                <a:schemeClr val="dk1"/>
              </a:solidFill>
            </a:endParaRPr>
          </a:p>
        </p:txBody>
      </p:sp>
      <p:sp>
        <p:nvSpPr>
          <p:cNvPr id="9" name="Rounded Rectangle 8"/>
          <p:cNvSpPr/>
          <p:nvPr/>
        </p:nvSpPr>
        <p:spPr>
          <a:xfrm>
            <a:off x="8636262" y="1711990"/>
            <a:ext cx="2346797" cy="6846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Menu &amp; </a:t>
            </a:r>
            <a:r>
              <a:rPr lang="en-US" dirty="0" err="1"/>
              <a:t>Nav</a:t>
            </a:r>
            <a:endParaRPr lang="nl-NL" sz="1200" dirty="0"/>
          </a:p>
          <a:p>
            <a:pPr marL="285750" indent="-285750">
              <a:buFont typeface="Arial" panose="020B0604020202020204" pitchFamily="34" charset="0"/>
              <a:buChar char="•"/>
            </a:pPr>
            <a:r>
              <a:rPr lang="en-US" dirty="0"/>
              <a:t>Marketing content</a:t>
            </a:r>
          </a:p>
        </p:txBody>
      </p:sp>
      <p:pic>
        <p:nvPicPr>
          <p:cNvPr id="10" name="Picture 10" descr="Image result for oracle jet logo"/>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557887" y="1289242"/>
            <a:ext cx="1689876" cy="96841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265221" y="2680447"/>
            <a:ext cx="2440199" cy="164950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12" name="TextBox 11"/>
          <p:cNvSpPr txBox="1"/>
          <p:nvPr/>
        </p:nvSpPr>
        <p:spPr>
          <a:xfrm>
            <a:off x="268340" y="2714471"/>
            <a:ext cx="915635" cy="369332"/>
          </a:xfrm>
          <a:prstGeom prst="rect">
            <a:avLst/>
          </a:prstGeom>
          <a:noFill/>
        </p:spPr>
        <p:txBody>
          <a:bodyPr wrap="none" rtlCol="0">
            <a:spAutoFit/>
          </a:bodyPr>
          <a:lstStyle/>
          <a:p>
            <a:r>
              <a:rPr lang="en-US" dirty="0"/>
              <a:t>IFRAME</a:t>
            </a:r>
            <a:endParaRPr lang="nl-NL" dirty="0"/>
          </a:p>
        </p:txBody>
      </p:sp>
      <p:sp>
        <p:nvSpPr>
          <p:cNvPr id="13" name="Rounded Rectangle 12"/>
          <p:cNvSpPr/>
          <p:nvPr/>
        </p:nvSpPr>
        <p:spPr>
          <a:xfrm>
            <a:off x="554289" y="3208171"/>
            <a:ext cx="1837509" cy="94052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marL="285750" indent="-285750">
              <a:buFont typeface="Arial" panose="020B0604020202020204" pitchFamily="34" charset="0"/>
              <a:buChar char="•"/>
            </a:pPr>
            <a:r>
              <a:rPr lang="en-US" sz="1600" dirty="0">
                <a:solidFill>
                  <a:schemeClr val="dk1"/>
                </a:solidFill>
              </a:rPr>
              <a:t>Sign Up</a:t>
            </a:r>
          </a:p>
          <a:p>
            <a:pPr marL="285750" indent="-285750">
              <a:buFont typeface="Arial" panose="020B0604020202020204" pitchFamily="34" charset="0"/>
              <a:buChar char="•"/>
            </a:pPr>
            <a:r>
              <a:rPr lang="en-US" sz="1600" dirty="0">
                <a:solidFill>
                  <a:schemeClr val="dk1"/>
                </a:solidFill>
              </a:rPr>
              <a:t>Sign In</a:t>
            </a:r>
          </a:p>
          <a:p>
            <a:pPr marL="285750" indent="-285750">
              <a:buFont typeface="Arial" panose="020B0604020202020204" pitchFamily="34" charset="0"/>
              <a:buChar char="•"/>
            </a:pPr>
            <a:r>
              <a:rPr lang="en-US" sz="1600" dirty="0">
                <a:solidFill>
                  <a:schemeClr val="dk1"/>
                </a:solidFill>
              </a:rPr>
              <a:t>Edit Profile</a:t>
            </a:r>
          </a:p>
        </p:txBody>
      </p:sp>
      <p:sp>
        <p:nvSpPr>
          <p:cNvPr id="16" name="Up Arrow 15"/>
          <p:cNvSpPr/>
          <p:nvPr/>
        </p:nvSpPr>
        <p:spPr>
          <a:xfrm>
            <a:off x="1892689" y="2501114"/>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7" name="Lightning Bolt 16"/>
          <p:cNvSpPr/>
          <p:nvPr/>
        </p:nvSpPr>
        <p:spPr>
          <a:xfrm>
            <a:off x="1739678" y="2320913"/>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Rounded Rectangle 17"/>
          <p:cNvSpPr/>
          <p:nvPr/>
        </p:nvSpPr>
        <p:spPr>
          <a:xfrm>
            <a:off x="3539476" y="1713448"/>
            <a:ext cx="4861213" cy="684650"/>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dirty="0"/>
              <a:t>Client Side (JS) Event Bus &amp; Routing</a:t>
            </a:r>
          </a:p>
          <a:p>
            <a:pPr marL="285750" indent="-285750">
              <a:buFont typeface="Arial" panose="020B0604020202020204" pitchFamily="34" charset="0"/>
              <a:buChar char="•"/>
            </a:pPr>
            <a:r>
              <a:rPr lang="en-US" dirty="0"/>
              <a:t>Context (user settings, navigation history, ..)</a:t>
            </a:r>
          </a:p>
        </p:txBody>
      </p:sp>
      <p:sp>
        <p:nvSpPr>
          <p:cNvPr id="19" name="Rectangular Callout 18"/>
          <p:cNvSpPr/>
          <p:nvPr/>
        </p:nvSpPr>
        <p:spPr>
          <a:xfrm>
            <a:off x="1082345" y="1539641"/>
            <a:ext cx="2041343" cy="547991"/>
          </a:xfrm>
          <a:prstGeom prst="wedgeRectCallout">
            <a:avLst>
              <a:gd name="adj1" fmla="val -6662"/>
              <a:gd name="adj2" fmla="val 126068"/>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TextBox 19"/>
          <p:cNvSpPr txBox="1"/>
          <p:nvPr/>
        </p:nvSpPr>
        <p:spPr>
          <a:xfrm>
            <a:off x="1117190" y="1538545"/>
            <a:ext cx="3754403" cy="523220"/>
          </a:xfrm>
          <a:prstGeom prst="rect">
            <a:avLst/>
          </a:prstGeom>
          <a:noFill/>
        </p:spPr>
        <p:txBody>
          <a:bodyPr wrap="square" rtlCol="0">
            <a:spAutoFit/>
          </a:bodyPr>
          <a:lstStyle/>
          <a:p>
            <a:r>
              <a:rPr lang="en-US" sz="1400" dirty="0" err="1"/>
              <a:t>CustomerSignIn</a:t>
            </a:r>
            <a:r>
              <a:rPr lang="en-US" sz="1400" dirty="0"/>
              <a:t>, </a:t>
            </a:r>
          </a:p>
          <a:p>
            <a:r>
              <a:rPr lang="en-US" sz="1400" dirty="0" err="1"/>
              <a:t>ChangedProfileSettings</a:t>
            </a:r>
            <a:r>
              <a:rPr lang="en-US" sz="1400" dirty="0"/>
              <a:t> </a:t>
            </a:r>
          </a:p>
        </p:txBody>
      </p:sp>
      <p:sp>
        <p:nvSpPr>
          <p:cNvPr id="21" name="Up Arrow 20"/>
          <p:cNvSpPr/>
          <p:nvPr/>
        </p:nvSpPr>
        <p:spPr>
          <a:xfrm flipV="1">
            <a:off x="2134879" y="2501114"/>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Lightning Bolt 13"/>
          <p:cNvSpPr/>
          <p:nvPr/>
        </p:nvSpPr>
        <p:spPr>
          <a:xfrm>
            <a:off x="2174248" y="2291434"/>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Rectangle 28"/>
          <p:cNvSpPr/>
          <p:nvPr/>
        </p:nvSpPr>
        <p:spPr>
          <a:xfrm>
            <a:off x="2897575" y="2680447"/>
            <a:ext cx="2120269" cy="164950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30" name="Rounded Rectangle 29"/>
          <p:cNvSpPr/>
          <p:nvPr/>
        </p:nvSpPr>
        <p:spPr>
          <a:xfrm>
            <a:off x="3186643" y="3208171"/>
            <a:ext cx="1596597" cy="940526"/>
          </a:xfrm>
          <a:prstGeom prst="roundRect">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lt1"/>
              </a:solidFill>
            </a:endParaRPr>
          </a:p>
        </p:txBody>
      </p:sp>
      <p:sp>
        <p:nvSpPr>
          <p:cNvPr id="31" name="Up Arrow 30"/>
          <p:cNvSpPr/>
          <p:nvPr/>
        </p:nvSpPr>
        <p:spPr>
          <a:xfrm>
            <a:off x="4525043" y="2501114"/>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Lightning Bolt 31"/>
          <p:cNvSpPr/>
          <p:nvPr/>
        </p:nvSpPr>
        <p:spPr>
          <a:xfrm>
            <a:off x="4372032" y="2320913"/>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Up Arrow 32"/>
          <p:cNvSpPr/>
          <p:nvPr/>
        </p:nvSpPr>
        <p:spPr>
          <a:xfrm flipV="1">
            <a:off x="4767233" y="2501114"/>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Lightning Bolt 33"/>
          <p:cNvSpPr/>
          <p:nvPr/>
        </p:nvSpPr>
        <p:spPr>
          <a:xfrm>
            <a:off x="4806602" y="2291434"/>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TextBox 34"/>
          <p:cNvSpPr txBox="1"/>
          <p:nvPr/>
        </p:nvSpPr>
        <p:spPr>
          <a:xfrm>
            <a:off x="2876722" y="2695473"/>
            <a:ext cx="915635" cy="369332"/>
          </a:xfrm>
          <a:prstGeom prst="rect">
            <a:avLst/>
          </a:prstGeom>
          <a:noFill/>
        </p:spPr>
        <p:txBody>
          <a:bodyPr wrap="none" rtlCol="0">
            <a:spAutoFit/>
          </a:bodyPr>
          <a:lstStyle/>
          <a:p>
            <a:r>
              <a:rPr lang="en-US" dirty="0"/>
              <a:t>IFRAME</a:t>
            </a:r>
            <a:endParaRPr lang="nl-NL" dirty="0"/>
          </a:p>
        </p:txBody>
      </p:sp>
      <p:sp>
        <p:nvSpPr>
          <p:cNvPr id="36" name="Rounded Rectangle 35"/>
          <p:cNvSpPr/>
          <p:nvPr/>
        </p:nvSpPr>
        <p:spPr>
          <a:xfrm>
            <a:off x="3015425" y="5232179"/>
            <a:ext cx="1837509" cy="940526"/>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dirty="0">
                <a:solidFill>
                  <a:schemeClr val="dk1"/>
                </a:solidFill>
              </a:rPr>
              <a:t>µ</a:t>
            </a:r>
            <a:r>
              <a:rPr lang="en-US" sz="1600" dirty="0">
                <a:solidFill>
                  <a:schemeClr val="dk1"/>
                </a:solidFill>
              </a:rPr>
              <a:t>  Orders</a:t>
            </a:r>
          </a:p>
          <a:p>
            <a:pPr algn="ctr"/>
            <a:endParaRPr lang="en-US" sz="1600" dirty="0">
              <a:solidFill>
                <a:schemeClr val="dk1"/>
              </a:solidFill>
            </a:endParaRPr>
          </a:p>
        </p:txBody>
      </p:sp>
      <p:sp>
        <p:nvSpPr>
          <p:cNvPr id="45" name="Rectangle 44"/>
          <p:cNvSpPr/>
          <p:nvPr/>
        </p:nvSpPr>
        <p:spPr>
          <a:xfrm>
            <a:off x="7430579" y="2688344"/>
            <a:ext cx="2163801" cy="164950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46" name="Rounded Rectangle 45"/>
          <p:cNvSpPr/>
          <p:nvPr/>
        </p:nvSpPr>
        <p:spPr>
          <a:xfrm>
            <a:off x="7719647" y="3216068"/>
            <a:ext cx="1629377" cy="940526"/>
          </a:xfrm>
          <a:prstGeom prst="roundRect">
            <a:avLst/>
          </a:prstGeom>
          <a:solidFill>
            <a:srgbClr val="FF0000"/>
          </a:solidFill>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lt1"/>
              </a:solidFill>
            </a:endParaRPr>
          </a:p>
        </p:txBody>
      </p:sp>
      <p:sp>
        <p:nvSpPr>
          <p:cNvPr id="47" name="Up Arrow 46"/>
          <p:cNvSpPr/>
          <p:nvPr/>
        </p:nvSpPr>
        <p:spPr>
          <a:xfrm>
            <a:off x="8923577" y="2509011"/>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8" name="Lightning Bolt 47"/>
          <p:cNvSpPr/>
          <p:nvPr/>
        </p:nvSpPr>
        <p:spPr>
          <a:xfrm>
            <a:off x="8770566" y="2328810"/>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Up Arrow 48"/>
          <p:cNvSpPr/>
          <p:nvPr/>
        </p:nvSpPr>
        <p:spPr>
          <a:xfrm flipV="1">
            <a:off x="9165767" y="2509011"/>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Lightning Bolt 49"/>
          <p:cNvSpPr/>
          <p:nvPr/>
        </p:nvSpPr>
        <p:spPr>
          <a:xfrm>
            <a:off x="9205136" y="2299331"/>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1" name="TextBox 50"/>
          <p:cNvSpPr txBox="1"/>
          <p:nvPr/>
        </p:nvSpPr>
        <p:spPr>
          <a:xfrm>
            <a:off x="7409726" y="2703370"/>
            <a:ext cx="915635" cy="369332"/>
          </a:xfrm>
          <a:prstGeom prst="rect">
            <a:avLst/>
          </a:prstGeom>
          <a:noFill/>
        </p:spPr>
        <p:txBody>
          <a:bodyPr wrap="none" rtlCol="0">
            <a:spAutoFit/>
          </a:bodyPr>
          <a:lstStyle/>
          <a:p>
            <a:r>
              <a:rPr lang="en-US" dirty="0"/>
              <a:t>IFRAME</a:t>
            </a:r>
            <a:endParaRPr lang="nl-NL" dirty="0"/>
          </a:p>
        </p:txBody>
      </p:sp>
      <p:sp>
        <p:nvSpPr>
          <p:cNvPr id="52" name="Rectangle 51"/>
          <p:cNvSpPr/>
          <p:nvPr/>
        </p:nvSpPr>
        <p:spPr>
          <a:xfrm>
            <a:off x="9752901" y="2688344"/>
            <a:ext cx="1945516" cy="164950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53" name="Rounded Rectangle 52"/>
          <p:cNvSpPr/>
          <p:nvPr/>
        </p:nvSpPr>
        <p:spPr>
          <a:xfrm>
            <a:off x="10041968" y="3216068"/>
            <a:ext cx="1465005" cy="940526"/>
          </a:xfrm>
          <a:prstGeom prst="roundRect">
            <a:avLst/>
          </a:prstGeom>
          <a:solidFill>
            <a:srgbClr val="7F7F7F"/>
          </a:solidFill>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lt1"/>
              </a:solidFill>
            </a:endParaRPr>
          </a:p>
        </p:txBody>
      </p:sp>
      <p:sp>
        <p:nvSpPr>
          <p:cNvPr id="54" name="Up Arrow 53"/>
          <p:cNvSpPr/>
          <p:nvPr/>
        </p:nvSpPr>
        <p:spPr>
          <a:xfrm>
            <a:off x="11158812" y="2509011"/>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5" name="Lightning Bolt 54"/>
          <p:cNvSpPr/>
          <p:nvPr/>
        </p:nvSpPr>
        <p:spPr>
          <a:xfrm>
            <a:off x="11005801" y="2328810"/>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6" name="Up Arrow 55"/>
          <p:cNvSpPr/>
          <p:nvPr/>
        </p:nvSpPr>
        <p:spPr>
          <a:xfrm flipV="1">
            <a:off x="11401002" y="2509011"/>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Lightning Bolt 56"/>
          <p:cNvSpPr/>
          <p:nvPr/>
        </p:nvSpPr>
        <p:spPr>
          <a:xfrm>
            <a:off x="11440371" y="2299331"/>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8" name="TextBox 57"/>
          <p:cNvSpPr txBox="1"/>
          <p:nvPr/>
        </p:nvSpPr>
        <p:spPr>
          <a:xfrm>
            <a:off x="9732047" y="2703370"/>
            <a:ext cx="915635" cy="369332"/>
          </a:xfrm>
          <a:prstGeom prst="rect">
            <a:avLst/>
          </a:prstGeom>
          <a:noFill/>
        </p:spPr>
        <p:txBody>
          <a:bodyPr wrap="none" rtlCol="0">
            <a:spAutoFit/>
          </a:bodyPr>
          <a:lstStyle/>
          <a:p>
            <a:r>
              <a:rPr lang="en-US" dirty="0"/>
              <a:t>IFRAME</a:t>
            </a:r>
            <a:endParaRPr lang="nl-NL" dirty="0"/>
          </a:p>
        </p:txBody>
      </p:sp>
      <p:sp>
        <p:nvSpPr>
          <p:cNvPr id="59" name="Rounded Rectangle 58"/>
          <p:cNvSpPr/>
          <p:nvPr/>
        </p:nvSpPr>
        <p:spPr>
          <a:xfrm>
            <a:off x="7648719" y="5302344"/>
            <a:ext cx="1837509" cy="940526"/>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dirty="0">
                <a:solidFill>
                  <a:schemeClr val="dk1"/>
                </a:solidFill>
              </a:rPr>
              <a:t>µ</a:t>
            </a:r>
            <a:r>
              <a:rPr lang="en-US" sz="1600" dirty="0">
                <a:solidFill>
                  <a:schemeClr val="dk1"/>
                </a:solidFill>
              </a:rPr>
              <a:t>  Loyalty</a:t>
            </a:r>
          </a:p>
          <a:p>
            <a:pPr algn="ctr"/>
            <a:endParaRPr lang="en-US" sz="1600" dirty="0">
              <a:solidFill>
                <a:schemeClr val="dk1"/>
              </a:solidFill>
            </a:endParaRPr>
          </a:p>
        </p:txBody>
      </p:sp>
      <p:sp>
        <p:nvSpPr>
          <p:cNvPr id="60" name="Rounded Rectangle 59"/>
          <p:cNvSpPr/>
          <p:nvPr/>
        </p:nvSpPr>
        <p:spPr>
          <a:xfrm>
            <a:off x="10064304" y="5335506"/>
            <a:ext cx="1837509" cy="940526"/>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dirty="0">
                <a:solidFill>
                  <a:schemeClr val="dk1"/>
                </a:solidFill>
              </a:rPr>
              <a:t>µ</a:t>
            </a:r>
            <a:r>
              <a:rPr lang="en-US" sz="1600" dirty="0">
                <a:solidFill>
                  <a:schemeClr val="dk1"/>
                </a:solidFill>
              </a:rPr>
              <a:t>  Billing, Invoicing &amp; Collection</a:t>
            </a:r>
          </a:p>
          <a:p>
            <a:pPr algn="ctr"/>
            <a:endParaRPr lang="en-US" sz="1600" dirty="0">
              <a:solidFill>
                <a:schemeClr val="dk1"/>
              </a:solidFill>
            </a:endParaRPr>
          </a:p>
        </p:txBody>
      </p:sp>
      <p:sp>
        <p:nvSpPr>
          <p:cNvPr id="65" name="Rectangular Callout 64"/>
          <p:cNvSpPr/>
          <p:nvPr/>
        </p:nvSpPr>
        <p:spPr>
          <a:xfrm>
            <a:off x="3539476" y="3011190"/>
            <a:ext cx="1215834" cy="636460"/>
          </a:xfrm>
          <a:prstGeom prst="wedgeRectCallout">
            <a:avLst>
              <a:gd name="adj1" fmla="val 36386"/>
              <a:gd name="adj2" fmla="val -97609"/>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6" name="TextBox 65"/>
          <p:cNvSpPr txBox="1"/>
          <p:nvPr/>
        </p:nvSpPr>
        <p:spPr>
          <a:xfrm>
            <a:off x="3539476" y="3048454"/>
            <a:ext cx="1311354" cy="523220"/>
          </a:xfrm>
          <a:prstGeom prst="rect">
            <a:avLst/>
          </a:prstGeom>
          <a:noFill/>
        </p:spPr>
        <p:txBody>
          <a:bodyPr wrap="square" rtlCol="0">
            <a:spAutoFit/>
          </a:bodyPr>
          <a:lstStyle/>
          <a:p>
            <a:r>
              <a:rPr lang="en-US" sz="1400" dirty="0" err="1"/>
              <a:t>ViewProduct</a:t>
            </a:r>
            <a:endParaRPr lang="en-US" sz="1400" dirty="0"/>
          </a:p>
          <a:p>
            <a:r>
              <a:rPr lang="en-US" sz="1400" dirty="0" err="1"/>
              <a:t>InspectInvoice</a:t>
            </a:r>
            <a:endParaRPr lang="nl-NL" sz="1400" dirty="0"/>
          </a:p>
        </p:txBody>
      </p:sp>
      <p:pic>
        <p:nvPicPr>
          <p:cNvPr id="63" name="Picture 2" descr="Image result for oracle container cloud servi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661518" y="6081832"/>
            <a:ext cx="418172" cy="418172"/>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p:cNvPicPr>
            <a:picLocks noChangeAspect="1"/>
          </p:cNvPicPr>
          <p:nvPr/>
        </p:nvPicPr>
        <p:blipFill>
          <a:blip r:embed="rId4">
            <a:clrChange>
              <a:clrFrom>
                <a:srgbClr val="FFFFFF"/>
              </a:clrFrom>
              <a:clrTo>
                <a:srgbClr val="FFFFFF">
                  <a:alpha val="0"/>
                </a:srgbClr>
              </a:clrTo>
            </a:clrChange>
          </a:blip>
          <a:stretch>
            <a:fillRect/>
          </a:stretch>
        </p:blipFill>
        <p:spPr>
          <a:xfrm>
            <a:off x="9046964" y="6002330"/>
            <a:ext cx="500395" cy="407074"/>
          </a:xfrm>
          <a:prstGeom prst="rect">
            <a:avLst/>
          </a:prstGeom>
        </p:spPr>
      </p:pic>
      <p:pic>
        <p:nvPicPr>
          <p:cNvPr id="68" name="Picture 67"/>
          <p:cNvPicPr>
            <a:picLocks noChangeAspect="1"/>
          </p:cNvPicPr>
          <p:nvPr/>
        </p:nvPicPr>
        <p:blipFill>
          <a:blip r:embed="rId5"/>
          <a:stretch>
            <a:fillRect/>
          </a:stretch>
        </p:blipFill>
        <p:spPr>
          <a:xfrm>
            <a:off x="4466601" y="6051113"/>
            <a:ext cx="601264" cy="400843"/>
          </a:xfrm>
          <a:prstGeom prst="rect">
            <a:avLst/>
          </a:prstGeom>
        </p:spPr>
      </p:pic>
      <p:pic>
        <p:nvPicPr>
          <p:cNvPr id="69" name="Picture 68"/>
          <p:cNvPicPr>
            <a:picLocks noChangeAspect="1"/>
          </p:cNvPicPr>
          <p:nvPr/>
        </p:nvPicPr>
        <p:blipFill>
          <a:blip r:embed="rId4">
            <a:clrChange>
              <a:clrFrom>
                <a:srgbClr val="FFFFFF"/>
              </a:clrFrom>
              <a:clrTo>
                <a:srgbClr val="FFFFFF">
                  <a:alpha val="0"/>
                </a:srgbClr>
              </a:clrTo>
            </a:clrChange>
          </a:blip>
          <a:stretch>
            <a:fillRect/>
          </a:stretch>
        </p:blipFill>
        <p:spPr>
          <a:xfrm>
            <a:off x="4414088" y="3915716"/>
            <a:ext cx="500395" cy="407074"/>
          </a:xfrm>
          <a:prstGeom prst="rect">
            <a:avLst/>
          </a:prstGeom>
        </p:spPr>
      </p:pic>
      <p:pic>
        <p:nvPicPr>
          <p:cNvPr id="71" name="Picture 70"/>
          <p:cNvPicPr>
            <a:picLocks noChangeAspect="1"/>
          </p:cNvPicPr>
          <p:nvPr/>
        </p:nvPicPr>
        <p:blipFill>
          <a:blip r:embed="rId5"/>
          <a:stretch>
            <a:fillRect/>
          </a:stretch>
        </p:blipFill>
        <p:spPr>
          <a:xfrm>
            <a:off x="1904428" y="6057749"/>
            <a:ext cx="601264" cy="400843"/>
          </a:xfrm>
          <a:prstGeom prst="rect">
            <a:avLst/>
          </a:prstGeom>
        </p:spPr>
      </p:pic>
      <p:pic>
        <p:nvPicPr>
          <p:cNvPr id="72" name="Picture 71"/>
          <p:cNvPicPr>
            <a:picLocks noChangeAspect="1"/>
          </p:cNvPicPr>
          <p:nvPr/>
        </p:nvPicPr>
        <p:blipFill>
          <a:blip r:embed="rId4">
            <a:clrChange>
              <a:clrFrom>
                <a:srgbClr val="FFFFFF"/>
              </a:clrFrom>
              <a:clrTo>
                <a:srgbClr val="FFFFFF">
                  <a:alpha val="0"/>
                </a:srgbClr>
              </a:clrTo>
            </a:clrChange>
          </a:blip>
          <a:stretch>
            <a:fillRect/>
          </a:stretch>
        </p:blipFill>
        <p:spPr>
          <a:xfrm>
            <a:off x="1952457" y="3902955"/>
            <a:ext cx="500395" cy="407074"/>
          </a:xfrm>
          <a:prstGeom prst="rect">
            <a:avLst/>
          </a:prstGeom>
        </p:spPr>
      </p:pic>
      <p:sp>
        <p:nvSpPr>
          <p:cNvPr id="37" name="Rectangle 36"/>
          <p:cNvSpPr/>
          <p:nvPr/>
        </p:nvSpPr>
        <p:spPr>
          <a:xfrm>
            <a:off x="5217564" y="2688344"/>
            <a:ext cx="2023133" cy="1649506"/>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39" name="Up Arrow 38"/>
          <p:cNvSpPr/>
          <p:nvPr/>
        </p:nvSpPr>
        <p:spPr>
          <a:xfrm>
            <a:off x="6710562" y="2509011"/>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Lightning Bolt 39"/>
          <p:cNvSpPr/>
          <p:nvPr/>
        </p:nvSpPr>
        <p:spPr>
          <a:xfrm>
            <a:off x="6557551" y="2328810"/>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Up Arrow 40"/>
          <p:cNvSpPr/>
          <p:nvPr/>
        </p:nvSpPr>
        <p:spPr>
          <a:xfrm flipV="1">
            <a:off x="6952752" y="2509011"/>
            <a:ext cx="210328" cy="34770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2" name="Lightning Bolt 41"/>
          <p:cNvSpPr/>
          <p:nvPr/>
        </p:nvSpPr>
        <p:spPr>
          <a:xfrm>
            <a:off x="6992121" y="2299331"/>
            <a:ext cx="276398" cy="484094"/>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3" name="TextBox 42"/>
          <p:cNvSpPr txBox="1"/>
          <p:nvPr/>
        </p:nvSpPr>
        <p:spPr>
          <a:xfrm>
            <a:off x="5196711" y="2703370"/>
            <a:ext cx="915635" cy="369332"/>
          </a:xfrm>
          <a:prstGeom prst="rect">
            <a:avLst/>
          </a:prstGeom>
          <a:noFill/>
        </p:spPr>
        <p:txBody>
          <a:bodyPr wrap="none" rtlCol="0">
            <a:spAutoFit/>
          </a:bodyPr>
          <a:lstStyle/>
          <a:p>
            <a:r>
              <a:rPr lang="en-US" dirty="0"/>
              <a:t>IFRAME</a:t>
            </a:r>
            <a:endParaRPr lang="nl-NL" dirty="0"/>
          </a:p>
        </p:txBody>
      </p:sp>
      <p:sp>
        <p:nvSpPr>
          <p:cNvPr id="5" name="Rounded Rectangle 4"/>
          <p:cNvSpPr/>
          <p:nvPr/>
        </p:nvSpPr>
        <p:spPr>
          <a:xfrm>
            <a:off x="5365329" y="3182611"/>
            <a:ext cx="1953823" cy="3102085"/>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sp>
        <p:nvSpPr>
          <p:cNvPr id="38" name="Rounded Rectangle 37"/>
          <p:cNvSpPr/>
          <p:nvPr/>
        </p:nvSpPr>
        <p:spPr>
          <a:xfrm>
            <a:off x="5506633" y="3216068"/>
            <a:ext cx="1523452" cy="940526"/>
          </a:xfrm>
          <a:prstGeom prst="roundRect">
            <a:avLst/>
          </a:prstGeom>
          <a:solidFill>
            <a:srgbClr val="00B050"/>
          </a:solidFill>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dirty="0">
              <a:solidFill>
                <a:schemeClr val="lt1"/>
              </a:solidFill>
            </a:endParaRPr>
          </a:p>
        </p:txBody>
      </p:sp>
      <p:sp>
        <p:nvSpPr>
          <p:cNvPr id="44" name="Rounded Rectangle 43"/>
          <p:cNvSpPr/>
          <p:nvPr/>
        </p:nvSpPr>
        <p:spPr>
          <a:xfrm>
            <a:off x="5431010" y="5265341"/>
            <a:ext cx="1837509" cy="940526"/>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dirty="0">
                <a:solidFill>
                  <a:schemeClr val="dk1"/>
                </a:solidFill>
              </a:rPr>
              <a:t>µ</a:t>
            </a:r>
            <a:r>
              <a:rPr lang="en-US" sz="1600" dirty="0">
                <a:solidFill>
                  <a:schemeClr val="dk1"/>
                </a:solidFill>
              </a:rPr>
              <a:t>  Products</a:t>
            </a:r>
          </a:p>
          <a:p>
            <a:pPr algn="ctr"/>
            <a:endParaRPr lang="en-US" sz="1600" dirty="0">
              <a:solidFill>
                <a:schemeClr val="dk1"/>
              </a:solidFill>
            </a:endParaRPr>
          </a:p>
        </p:txBody>
      </p:sp>
      <p:sp>
        <p:nvSpPr>
          <p:cNvPr id="61" name="Rectangular Callout 60"/>
          <p:cNvSpPr/>
          <p:nvPr/>
        </p:nvSpPr>
        <p:spPr>
          <a:xfrm>
            <a:off x="5976605" y="2967983"/>
            <a:ext cx="987916" cy="350848"/>
          </a:xfrm>
          <a:prstGeom prst="wedgeRectCallout">
            <a:avLst>
              <a:gd name="adj1" fmla="val 36386"/>
              <a:gd name="adj2" fmla="val -97609"/>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TextBox 61"/>
          <p:cNvSpPr txBox="1"/>
          <p:nvPr/>
        </p:nvSpPr>
        <p:spPr>
          <a:xfrm>
            <a:off x="5917971" y="3005247"/>
            <a:ext cx="1142070" cy="307777"/>
          </a:xfrm>
          <a:prstGeom prst="rect">
            <a:avLst/>
          </a:prstGeom>
          <a:noFill/>
        </p:spPr>
        <p:txBody>
          <a:bodyPr wrap="square" rtlCol="0">
            <a:spAutoFit/>
          </a:bodyPr>
          <a:lstStyle/>
          <a:p>
            <a:r>
              <a:rPr lang="en-US" sz="1400" dirty="0" err="1"/>
              <a:t>AddToBasket</a:t>
            </a:r>
            <a:endParaRPr lang="nl-NL" sz="1400" dirty="0"/>
          </a:p>
        </p:txBody>
      </p:sp>
      <p:pic>
        <p:nvPicPr>
          <p:cNvPr id="70" name="Picture 2" descr="Image result for oracle container cloud servic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33083" y="6066946"/>
            <a:ext cx="418172" cy="418172"/>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73"/>
          <p:cNvPicPr>
            <a:picLocks noChangeAspect="1"/>
          </p:cNvPicPr>
          <p:nvPr/>
        </p:nvPicPr>
        <p:blipFill>
          <a:blip r:embed="rId4">
            <a:clrChange>
              <a:clrFrom>
                <a:srgbClr val="FFFFFF"/>
              </a:clrFrom>
              <a:clrTo>
                <a:srgbClr val="FFFFFF">
                  <a:alpha val="0"/>
                </a:srgbClr>
              </a:clrTo>
            </a:clrChange>
          </a:blip>
          <a:stretch>
            <a:fillRect/>
          </a:stretch>
        </p:blipFill>
        <p:spPr>
          <a:xfrm>
            <a:off x="9007150" y="3864310"/>
            <a:ext cx="500395" cy="407074"/>
          </a:xfrm>
          <a:prstGeom prst="rect">
            <a:avLst/>
          </a:prstGeom>
        </p:spPr>
      </p:pic>
      <p:pic>
        <p:nvPicPr>
          <p:cNvPr id="73" name="Picture 2" descr="Image result for oracle container cloud service">
            <a:extLst>
              <a:ext uri="{FF2B5EF4-FFF2-40B4-BE49-F238E27FC236}">
                <a16:creationId xmlns:a16="http://schemas.microsoft.com/office/drawing/2014/main" id="{FF0D38B8-C12D-FE42-8E06-47443393BD8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214163" y="3891857"/>
            <a:ext cx="418172" cy="418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4271058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E127C-F9DE-5048-BF79-CC501FAE85B9}"/>
              </a:ext>
            </a:extLst>
          </p:cNvPr>
          <p:cNvSpPr>
            <a:spLocks noGrp="1"/>
          </p:cNvSpPr>
          <p:nvPr>
            <p:ph type="title"/>
          </p:nvPr>
        </p:nvSpPr>
        <p:spPr/>
        <p:txBody>
          <a:bodyPr/>
          <a:lstStyle/>
          <a:p>
            <a:r>
              <a:rPr lang="en-US" dirty="0" err="1"/>
              <a:t>Microservices</a:t>
            </a:r>
            <a:r>
              <a:rPr lang="en-US" dirty="0"/>
              <a:t> Architecture</a:t>
            </a:r>
            <a:br>
              <a:rPr lang="en-US" dirty="0"/>
            </a:br>
            <a:r>
              <a:rPr lang="en-US" dirty="0"/>
              <a:t>Organizational aspects</a:t>
            </a:r>
            <a:endParaRPr lang="de-DE" dirty="0"/>
          </a:p>
        </p:txBody>
      </p:sp>
      <p:sp>
        <p:nvSpPr>
          <p:cNvPr id="3" name="Content Placeholder 2">
            <a:extLst>
              <a:ext uri="{FF2B5EF4-FFF2-40B4-BE49-F238E27FC236}">
                <a16:creationId xmlns:a16="http://schemas.microsoft.com/office/drawing/2014/main" id="{3ED13D93-7EAD-FB43-8618-8EAE9CFECBF5}"/>
              </a:ext>
            </a:extLst>
          </p:cNvPr>
          <p:cNvSpPr>
            <a:spLocks noGrp="1"/>
          </p:cNvSpPr>
          <p:nvPr>
            <p:ph idx="1"/>
          </p:nvPr>
        </p:nvSpPr>
        <p:spPr/>
        <p:txBody>
          <a:bodyPr/>
          <a:lstStyle/>
          <a:p>
            <a:r>
              <a:rPr lang="de-DE" dirty="0" err="1"/>
              <a:t>Doing</a:t>
            </a:r>
            <a:r>
              <a:rPr lang="de-DE" dirty="0"/>
              <a:t> </a:t>
            </a:r>
            <a:r>
              <a:rPr lang="de-DE" dirty="0" err="1"/>
              <a:t>Microservices</a:t>
            </a:r>
            <a:r>
              <a:rPr lang="de-DE" dirty="0"/>
              <a:t> </a:t>
            </a:r>
            <a:r>
              <a:rPr lang="de-DE" dirty="0" err="1"/>
              <a:t>seriously</a:t>
            </a:r>
            <a:r>
              <a:rPr lang="de-DE" dirty="0"/>
              <a:t>, </a:t>
            </a:r>
            <a:r>
              <a:rPr lang="de-DE" dirty="0" err="1"/>
              <a:t>implies</a:t>
            </a:r>
            <a:r>
              <a:rPr lang="de-DE" dirty="0"/>
              <a:t> </a:t>
            </a:r>
            <a:r>
              <a:rPr lang="de-DE" dirty="0" err="1"/>
              <a:t>change</a:t>
            </a:r>
            <a:r>
              <a:rPr lang="de-DE" dirty="0"/>
              <a:t>!</a:t>
            </a:r>
          </a:p>
          <a:p>
            <a:pPr lvl="1"/>
            <a:r>
              <a:rPr lang="de-DE" dirty="0" err="1"/>
              <a:t>Dedicated</a:t>
            </a:r>
            <a:r>
              <a:rPr lang="de-DE" dirty="0"/>
              <a:t> </a:t>
            </a:r>
            <a:r>
              <a:rPr lang="de-DE" dirty="0" err="1"/>
              <a:t>responsibility</a:t>
            </a:r>
            <a:r>
              <a:rPr lang="de-DE" dirty="0"/>
              <a:t> </a:t>
            </a:r>
            <a:r>
              <a:rPr lang="de-DE" dirty="0" err="1"/>
              <a:t>throughout</a:t>
            </a:r>
            <a:r>
              <a:rPr lang="de-DE" dirty="0"/>
              <a:t> a </a:t>
            </a:r>
            <a:r>
              <a:rPr lang="de-DE" dirty="0" err="1"/>
              <a:t>Microservices</a:t>
            </a:r>
            <a:r>
              <a:rPr lang="de-DE" dirty="0"/>
              <a:t> </a:t>
            </a:r>
            <a:r>
              <a:rPr lang="de-DE" dirty="0" err="1"/>
              <a:t>lifecycle</a:t>
            </a:r>
            <a:endParaRPr lang="de-DE" dirty="0"/>
          </a:p>
          <a:p>
            <a:pPr lvl="1"/>
            <a:r>
              <a:rPr lang="de-DE" dirty="0" err="1"/>
              <a:t>Breakthrough</a:t>
            </a:r>
            <a:r>
              <a:rPr lang="de-DE" dirty="0"/>
              <a:t> </a:t>
            </a:r>
            <a:r>
              <a:rPr lang="de-DE" dirty="0" err="1"/>
              <a:t>the</a:t>
            </a:r>
            <a:r>
              <a:rPr lang="de-DE" dirty="0"/>
              <a:t> traditional </a:t>
            </a:r>
            <a:r>
              <a:rPr lang="de-DE" dirty="0" err="1"/>
              <a:t>borders</a:t>
            </a:r>
            <a:r>
              <a:rPr lang="de-DE" dirty="0"/>
              <a:t> </a:t>
            </a:r>
            <a:r>
              <a:rPr lang="de-DE" dirty="0" err="1"/>
              <a:t>between</a:t>
            </a:r>
            <a:r>
              <a:rPr lang="de-DE" dirty="0"/>
              <a:t> </a:t>
            </a:r>
            <a:r>
              <a:rPr lang="de-DE" dirty="0" err="1"/>
              <a:t>Dev</a:t>
            </a:r>
            <a:r>
              <a:rPr lang="de-DE" dirty="0"/>
              <a:t> </a:t>
            </a:r>
            <a:r>
              <a:rPr lang="de-DE" dirty="0" err="1"/>
              <a:t>and</a:t>
            </a:r>
            <a:r>
              <a:rPr lang="de-DE" dirty="0"/>
              <a:t> </a:t>
            </a:r>
            <a:r>
              <a:rPr lang="de-DE" dirty="0" err="1"/>
              <a:t>Ops</a:t>
            </a:r>
            <a:r>
              <a:rPr lang="de-DE" dirty="0"/>
              <a:t> </a:t>
            </a:r>
            <a:r>
              <a:rPr lang="de-DE" dirty="0" err="1"/>
              <a:t>guys</a:t>
            </a:r>
            <a:endParaRPr lang="de-DE" dirty="0"/>
          </a:p>
          <a:p>
            <a:pPr lvl="1"/>
            <a:r>
              <a:rPr lang="de-DE" dirty="0" err="1"/>
              <a:t>One</a:t>
            </a:r>
            <a:r>
              <a:rPr lang="de-DE" dirty="0"/>
              <a:t> </a:t>
            </a:r>
            <a:r>
              <a:rPr lang="de-DE" dirty="0" err="1"/>
              <a:t>have</a:t>
            </a:r>
            <a:r>
              <a:rPr lang="de-DE" dirty="0"/>
              <a:t> </a:t>
            </a:r>
            <a:r>
              <a:rPr lang="de-DE" dirty="0" err="1"/>
              <a:t>to</a:t>
            </a:r>
            <a:r>
              <a:rPr lang="de-DE" dirty="0"/>
              <a:t> </a:t>
            </a:r>
            <a:r>
              <a:rPr lang="de-DE" dirty="0" err="1"/>
              <a:t>come</a:t>
            </a:r>
            <a:r>
              <a:rPr lang="de-DE" dirty="0"/>
              <a:t> out </a:t>
            </a:r>
            <a:r>
              <a:rPr lang="de-DE" dirty="0" err="1"/>
              <a:t>of</a:t>
            </a:r>
            <a:r>
              <a:rPr lang="de-DE" dirty="0"/>
              <a:t> </a:t>
            </a:r>
            <a:r>
              <a:rPr lang="de-DE" dirty="0" err="1"/>
              <a:t>the</a:t>
            </a:r>
            <a:r>
              <a:rPr lang="de-DE" dirty="0"/>
              <a:t> </a:t>
            </a:r>
            <a:r>
              <a:rPr lang="de-DE" dirty="0" err="1"/>
              <a:t>own</a:t>
            </a:r>
            <a:r>
              <a:rPr lang="de-DE" dirty="0"/>
              <a:t> </a:t>
            </a:r>
            <a:r>
              <a:rPr lang="de-DE" dirty="0" err="1"/>
              <a:t>comfort</a:t>
            </a:r>
            <a:r>
              <a:rPr lang="de-DE" dirty="0"/>
              <a:t> </a:t>
            </a:r>
            <a:r>
              <a:rPr lang="de-DE" dirty="0" err="1"/>
              <a:t>zone</a:t>
            </a:r>
            <a:endParaRPr lang="de-DE" dirty="0"/>
          </a:p>
          <a:p>
            <a:r>
              <a:rPr lang="de-DE" dirty="0" err="1"/>
              <a:t>Starting</a:t>
            </a:r>
            <a:r>
              <a:rPr lang="de-DE" dirty="0"/>
              <a:t> a </a:t>
            </a:r>
            <a:r>
              <a:rPr lang="de-DE" dirty="0" err="1"/>
              <a:t>Microservice</a:t>
            </a:r>
            <a:r>
              <a:rPr lang="de-DE" dirty="0"/>
              <a:t> initiative </a:t>
            </a:r>
            <a:r>
              <a:rPr lang="de-DE" dirty="0" err="1"/>
              <a:t>means</a:t>
            </a:r>
            <a:r>
              <a:rPr lang="de-DE" dirty="0"/>
              <a:t> a </a:t>
            </a:r>
            <a:r>
              <a:rPr lang="de-DE" dirty="0" err="1"/>
              <a:t>improved</a:t>
            </a:r>
            <a:r>
              <a:rPr lang="de-DE" dirty="0"/>
              <a:t> </a:t>
            </a:r>
            <a:r>
              <a:rPr lang="de-DE" dirty="0" err="1"/>
              <a:t>need</a:t>
            </a:r>
            <a:r>
              <a:rPr lang="de-DE" dirty="0"/>
              <a:t> </a:t>
            </a:r>
            <a:r>
              <a:rPr lang="de-DE" dirty="0" err="1"/>
              <a:t>for</a:t>
            </a:r>
            <a:r>
              <a:rPr lang="de-DE" dirty="0"/>
              <a:t> </a:t>
            </a:r>
            <a:r>
              <a:rPr lang="de-DE" dirty="0" err="1"/>
              <a:t>communication</a:t>
            </a:r>
            <a:r>
              <a:rPr lang="de-DE" dirty="0"/>
              <a:t>, </a:t>
            </a:r>
            <a:r>
              <a:rPr lang="de-DE" dirty="0" err="1"/>
              <a:t>because</a:t>
            </a:r>
            <a:r>
              <a:rPr lang="de-DE" dirty="0"/>
              <a:t> </a:t>
            </a:r>
            <a:r>
              <a:rPr lang="de-DE" dirty="0" err="1"/>
              <a:t>of</a:t>
            </a:r>
            <a:endParaRPr lang="de-DE" dirty="0"/>
          </a:p>
          <a:p>
            <a:pPr lvl="1"/>
            <a:r>
              <a:rPr lang="de-DE" dirty="0"/>
              <a:t>API </a:t>
            </a:r>
            <a:r>
              <a:rPr lang="de-DE" dirty="0" err="1"/>
              <a:t>definitions</a:t>
            </a:r>
            <a:endParaRPr lang="de-DE" dirty="0"/>
          </a:p>
          <a:p>
            <a:pPr lvl="1"/>
            <a:r>
              <a:rPr lang="de-DE" dirty="0"/>
              <a:t>Events </a:t>
            </a:r>
            <a:r>
              <a:rPr lang="de-DE" dirty="0" err="1"/>
              <a:t>and</a:t>
            </a:r>
            <a:r>
              <a:rPr lang="de-DE" dirty="0"/>
              <a:t> </a:t>
            </a:r>
            <a:r>
              <a:rPr lang="de-DE" dirty="0" err="1"/>
              <a:t>interactions</a:t>
            </a:r>
            <a:endParaRPr lang="de-DE" dirty="0"/>
          </a:p>
          <a:p>
            <a:r>
              <a:rPr lang="de-DE" dirty="0" err="1"/>
              <a:t>Defining</a:t>
            </a:r>
            <a:r>
              <a:rPr lang="de-DE" dirty="0"/>
              <a:t> </a:t>
            </a:r>
            <a:r>
              <a:rPr lang="de-DE" dirty="0" err="1"/>
              <a:t>Bounded</a:t>
            </a:r>
            <a:r>
              <a:rPr lang="de-DE" dirty="0"/>
              <a:t> </a:t>
            </a:r>
            <a:r>
              <a:rPr lang="de-DE" dirty="0" err="1"/>
              <a:t>contexts</a:t>
            </a:r>
            <a:r>
              <a:rPr lang="de-DE" dirty="0"/>
              <a:t> </a:t>
            </a:r>
            <a:r>
              <a:rPr lang="de-DE" dirty="0" err="1"/>
              <a:t>is</a:t>
            </a:r>
            <a:r>
              <a:rPr lang="de-DE" dirty="0"/>
              <a:t> not </a:t>
            </a:r>
            <a:r>
              <a:rPr lang="de-DE" dirty="0" err="1"/>
              <a:t>straight</a:t>
            </a:r>
            <a:r>
              <a:rPr lang="de-DE" dirty="0"/>
              <a:t>-forward </a:t>
            </a:r>
            <a:r>
              <a:rPr lang="de-DE" dirty="0" err="1"/>
              <a:t>and</a:t>
            </a:r>
            <a:r>
              <a:rPr lang="de-DE"/>
              <a:t> might</a:t>
            </a:r>
            <a:r>
              <a:rPr lang="de-DE" dirty="0"/>
              <a:t> </a:t>
            </a:r>
            <a:r>
              <a:rPr lang="de-DE" dirty="0" err="1"/>
              <a:t>conflict</a:t>
            </a:r>
            <a:r>
              <a:rPr lang="de-DE" dirty="0"/>
              <a:t> </a:t>
            </a:r>
            <a:r>
              <a:rPr lang="de-DE" dirty="0" err="1"/>
              <a:t>with</a:t>
            </a:r>
            <a:r>
              <a:rPr lang="de-DE" dirty="0"/>
              <a:t> </a:t>
            </a:r>
            <a:r>
              <a:rPr lang="de-DE" dirty="0" err="1"/>
              <a:t>organizational</a:t>
            </a:r>
            <a:r>
              <a:rPr lang="de-DE" dirty="0"/>
              <a:t> </a:t>
            </a:r>
            <a:r>
              <a:rPr lang="de-DE" dirty="0" err="1"/>
              <a:t>aspects</a:t>
            </a:r>
            <a:endParaRPr lang="de-DE" dirty="0"/>
          </a:p>
          <a:p>
            <a:endParaRPr lang="de-DE" dirty="0"/>
          </a:p>
        </p:txBody>
      </p:sp>
    </p:spTree>
    <p:extLst>
      <p:ext uri="{BB962C8B-B14F-4D97-AF65-F5344CB8AC3E}">
        <p14:creationId xmlns:p14="http://schemas.microsoft.com/office/powerpoint/2010/main" val="567768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Ways of Working – A Multi Team Effort</a:t>
            </a:r>
            <a:endParaRPr lang="nl-NL" dirty="0"/>
          </a:p>
        </p:txBody>
      </p:sp>
      <p:sp>
        <p:nvSpPr>
          <p:cNvPr id="4" name="Rounded Rectangle 3"/>
          <p:cNvSpPr/>
          <p:nvPr/>
        </p:nvSpPr>
        <p:spPr>
          <a:xfrm>
            <a:off x="2193760" y="3355848"/>
            <a:ext cx="1837509" cy="317296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600" dirty="0">
              <a:solidFill>
                <a:schemeClr val="dk1"/>
              </a:solidFill>
            </a:endParaRPr>
          </a:p>
        </p:txBody>
      </p:sp>
      <p:sp>
        <p:nvSpPr>
          <p:cNvPr id="5" name="Rounded Rectangle 4"/>
          <p:cNvSpPr/>
          <p:nvPr/>
        </p:nvSpPr>
        <p:spPr>
          <a:xfrm>
            <a:off x="4161396" y="3355848"/>
            <a:ext cx="1837509" cy="3172968"/>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600" dirty="0">
              <a:solidFill>
                <a:schemeClr val="dk1"/>
              </a:solidFill>
            </a:endParaRPr>
          </a:p>
        </p:txBody>
      </p:sp>
      <p:sp>
        <p:nvSpPr>
          <p:cNvPr id="6" name="Rounded Rectangle 5"/>
          <p:cNvSpPr/>
          <p:nvPr/>
        </p:nvSpPr>
        <p:spPr>
          <a:xfrm>
            <a:off x="6100393" y="3355848"/>
            <a:ext cx="1837509" cy="3172968"/>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600" dirty="0">
              <a:solidFill>
                <a:schemeClr val="dk1"/>
              </a:solidFill>
            </a:endParaRPr>
          </a:p>
        </p:txBody>
      </p:sp>
      <p:sp>
        <p:nvSpPr>
          <p:cNvPr id="7" name="Rounded Rectangle 6"/>
          <p:cNvSpPr/>
          <p:nvPr/>
        </p:nvSpPr>
        <p:spPr>
          <a:xfrm>
            <a:off x="8096668" y="3355848"/>
            <a:ext cx="1837509" cy="3172968"/>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600" dirty="0">
              <a:solidFill>
                <a:schemeClr val="dk1"/>
              </a:solidFill>
            </a:endParaRPr>
          </a:p>
        </p:txBody>
      </p:sp>
      <p:sp>
        <p:nvSpPr>
          <p:cNvPr id="8" name="Rounded Rectangle 7"/>
          <p:cNvSpPr/>
          <p:nvPr/>
        </p:nvSpPr>
        <p:spPr>
          <a:xfrm>
            <a:off x="10064304" y="3355848"/>
            <a:ext cx="1837509" cy="3172968"/>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600" dirty="0">
              <a:solidFill>
                <a:schemeClr val="dk1"/>
              </a:solidFill>
            </a:endParaRPr>
          </a:p>
        </p:txBody>
      </p:sp>
      <p:sp>
        <p:nvSpPr>
          <p:cNvPr id="9" name="Rounded Rectangle 8"/>
          <p:cNvSpPr/>
          <p:nvPr/>
        </p:nvSpPr>
        <p:spPr>
          <a:xfrm>
            <a:off x="260959" y="3355848"/>
            <a:ext cx="1802674" cy="3172968"/>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 name="Rounded Rectangle 9"/>
          <p:cNvSpPr/>
          <p:nvPr/>
        </p:nvSpPr>
        <p:spPr>
          <a:xfrm>
            <a:off x="2566600" y="1393420"/>
            <a:ext cx="7124864" cy="9618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Web Shop Portal</a:t>
            </a:r>
          </a:p>
          <a:p>
            <a:pPr algn="ctr"/>
            <a:endParaRPr lang="en-US" sz="3200" dirty="0"/>
          </a:p>
        </p:txBody>
      </p:sp>
      <p:sp>
        <p:nvSpPr>
          <p:cNvPr id="11" name="Rounded Rectangle 10"/>
          <p:cNvSpPr/>
          <p:nvPr/>
        </p:nvSpPr>
        <p:spPr>
          <a:xfrm>
            <a:off x="2952644" y="1919442"/>
            <a:ext cx="1111655" cy="32567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solidFill>
                  <a:schemeClr val="dk1"/>
                </a:solidFill>
              </a:rPr>
              <a:t>µ  Customers</a:t>
            </a:r>
          </a:p>
        </p:txBody>
      </p:sp>
      <p:sp>
        <p:nvSpPr>
          <p:cNvPr id="12" name="Rounded Rectangle 11"/>
          <p:cNvSpPr/>
          <p:nvPr/>
        </p:nvSpPr>
        <p:spPr>
          <a:xfrm>
            <a:off x="4313295" y="1919442"/>
            <a:ext cx="1111655" cy="325677"/>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solidFill>
                  <a:schemeClr val="dk1"/>
                </a:solidFill>
              </a:rPr>
              <a:t>µ  Orders</a:t>
            </a:r>
          </a:p>
        </p:txBody>
      </p:sp>
      <p:sp>
        <p:nvSpPr>
          <p:cNvPr id="13" name="Rounded Rectangle 12"/>
          <p:cNvSpPr/>
          <p:nvPr/>
        </p:nvSpPr>
        <p:spPr>
          <a:xfrm>
            <a:off x="5673945" y="1919442"/>
            <a:ext cx="1111655" cy="325677"/>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solidFill>
                  <a:schemeClr val="dk1"/>
                </a:solidFill>
              </a:rPr>
              <a:t>µ  Products</a:t>
            </a:r>
          </a:p>
        </p:txBody>
      </p:sp>
      <p:sp>
        <p:nvSpPr>
          <p:cNvPr id="14" name="Rounded Rectangle 13"/>
          <p:cNvSpPr/>
          <p:nvPr/>
        </p:nvSpPr>
        <p:spPr>
          <a:xfrm>
            <a:off x="7034595" y="1919442"/>
            <a:ext cx="1111655" cy="325677"/>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solidFill>
                  <a:schemeClr val="dk1"/>
                </a:solidFill>
              </a:rPr>
              <a:t>µ  Loyalty</a:t>
            </a:r>
          </a:p>
        </p:txBody>
      </p:sp>
      <p:sp>
        <p:nvSpPr>
          <p:cNvPr id="15" name="Rounded Rectangle 14"/>
          <p:cNvSpPr/>
          <p:nvPr/>
        </p:nvSpPr>
        <p:spPr>
          <a:xfrm>
            <a:off x="8395246" y="1919442"/>
            <a:ext cx="1111655" cy="325677"/>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solidFill>
                  <a:schemeClr val="dk1"/>
                </a:solidFill>
              </a:rPr>
              <a:t>µ  Finance</a:t>
            </a:r>
          </a:p>
        </p:txBody>
      </p:sp>
      <p:pic>
        <p:nvPicPr>
          <p:cNvPr id="16" name="Content Placeholder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10051" y="3647308"/>
            <a:ext cx="984689" cy="1474969"/>
          </a:xfrm>
          <a:prstGeom prst="rect">
            <a:avLst/>
          </a:prstGeom>
        </p:spPr>
      </p:pic>
      <p:pic>
        <p:nvPicPr>
          <p:cNvPr id="17" name="Picture 16"/>
          <p:cNvPicPr>
            <a:picLocks noChangeAspect="1"/>
          </p:cNvPicPr>
          <p:nvPr/>
        </p:nvPicPr>
        <p:blipFill>
          <a:blip r:embed="rId4"/>
          <a:stretch>
            <a:fillRect/>
          </a:stretch>
        </p:blipFill>
        <p:spPr>
          <a:xfrm>
            <a:off x="4365430" y="3578006"/>
            <a:ext cx="1347549" cy="1552324"/>
          </a:xfrm>
          <a:prstGeom prst="rect">
            <a:avLst/>
          </a:prstGeom>
        </p:spPr>
      </p:pic>
      <p:pic>
        <p:nvPicPr>
          <p:cNvPr id="18" name="Picture 17"/>
          <p:cNvPicPr>
            <a:picLocks noChangeAspect="1"/>
          </p:cNvPicPr>
          <p:nvPr/>
        </p:nvPicPr>
        <p:blipFill>
          <a:blip r:embed="rId5"/>
          <a:stretch>
            <a:fillRect/>
          </a:stretch>
        </p:blipFill>
        <p:spPr>
          <a:xfrm>
            <a:off x="4497986" y="4942332"/>
            <a:ext cx="1316481" cy="1323375"/>
          </a:xfrm>
          <a:prstGeom prst="rect">
            <a:avLst/>
          </a:prstGeom>
        </p:spPr>
      </p:pic>
      <p:pic>
        <p:nvPicPr>
          <p:cNvPr id="19" name="Picture 18"/>
          <p:cNvPicPr>
            <a:picLocks noChangeAspect="1"/>
          </p:cNvPicPr>
          <p:nvPr/>
        </p:nvPicPr>
        <p:blipFill>
          <a:blip r:embed="rId6"/>
          <a:stretch>
            <a:fillRect/>
          </a:stretch>
        </p:blipFill>
        <p:spPr>
          <a:xfrm>
            <a:off x="10359838" y="3578006"/>
            <a:ext cx="889017" cy="1266256"/>
          </a:xfrm>
          <a:prstGeom prst="rect">
            <a:avLst/>
          </a:prstGeom>
        </p:spPr>
      </p:pic>
      <p:pic>
        <p:nvPicPr>
          <p:cNvPr id="20" name="Picture 19"/>
          <p:cNvPicPr>
            <a:picLocks noChangeAspect="1"/>
          </p:cNvPicPr>
          <p:nvPr/>
        </p:nvPicPr>
        <p:blipFill>
          <a:blip r:embed="rId7"/>
          <a:stretch>
            <a:fillRect/>
          </a:stretch>
        </p:blipFill>
        <p:spPr>
          <a:xfrm>
            <a:off x="6294439" y="3566182"/>
            <a:ext cx="1271250" cy="1556095"/>
          </a:xfrm>
          <a:prstGeom prst="rect">
            <a:avLst/>
          </a:prstGeom>
        </p:spPr>
      </p:pic>
      <p:pic>
        <p:nvPicPr>
          <p:cNvPr id="21" name="Picture 20"/>
          <p:cNvPicPr>
            <a:picLocks noChangeAspect="1"/>
          </p:cNvPicPr>
          <p:nvPr/>
        </p:nvPicPr>
        <p:blipFill>
          <a:blip r:embed="rId8"/>
          <a:stretch>
            <a:fillRect/>
          </a:stretch>
        </p:blipFill>
        <p:spPr>
          <a:xfrm>
            <a:off x="2403177" y="3684460"/>
            <a:ext cx="1196159" cy="1445665"/>
          </a:xfrm>
          <a:prstGeom prst="rect">
            <a:avLst/>
          </a:prstGeom>
        </p:spPr>
      </p:pic>
      <p:pic>
        <p:nvPicPr>
          <p:cNvPr id="22" name="Picture 2" descr="Image result for brian fry oracl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00616" y="5271306"/>
            <a:ext cx="685475" cy="685476"/>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10"/>
          <a:stretch>
            <a:fillRect/>
          </a:stretch>
        </p:blipFill>
        <p:spPr>
          <a:xfrm>
            <a:off x="5003172" y="2849618"/>
            <a:ext cx="920564" cy="217189"/>
          </a:xfrm>
          <a:prstGeom prst="rect">
            <a:avLst/>
          </a:prstGeom>
        </p:spPr>
      </p:pic>
      <p:pic>
        <p:nvPicPr>
          <p:cNvPr id="24" name="Picture 2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2566600" y="2587340"/>
            <a:ext cx="1255592" cy="527545"/>
          </a:xfrm>
          <a:prstGeom prst="rect">
            <a:avLst/>
          </a:prstGeom>
        </p:spPr>
      </p:pic>
      <p:pic>
        <p:nvPicPr>
          <p:cNvPr id="25" name="Picture 6" descr="Image result for github logo"/>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142373" y="2519087"/>
            <a:ext cx="527622" cy="527622"/>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result for maciej gruszka"/>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380292" y="5258974"/>
            <a:ext cx="630832" cy="84562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haun smith oracle"/>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42152" y="5871885"/>
            <a:ext cx="587779" cy="58777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Related image"/>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480433" y="5871885"/>
            <a:ext cx="520234" cy="520234"/>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slack logo"/>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196814" y="2450382"/>
            <a:ext cx="1675562" cy="83778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p:cNvPicPr>
            <a:picLocks noChangeAspect="1"/>
          </p:cNvPicPr>
          <p:nvPr/>
        </p:nvPicPr>
        <p:blipFill>
          <a:blip r:embed="rId17"/>
          <a:stretch>
            <a:fillRect/>
          </a:stretch>
        </p:blipFill>
        <p:spPr>
          <a:xfrm>
            <a:off x="8319281" y="3547812"/>
            <a:ext cx="1265901" cy="1499500"/>
          </a:xfrm>
          <a:prstGeom prst="rect">
            <a:avLst/>
          </a:prstGeom>
        </p:spPr>
      </p:pic>
      <p:pic>
        <p:nvPicPr>
          <p:cNvPr id="30" name="Picture 29"/>
          <p:cNvPicPr>
            <a:picLocks noChangeAspect="1"/>
          </p:cNvPicPr>
          <p:nvPr/>
        </p:nvPicPr>
        <p:blipFill>
          <a:blip r:embed="rId18"/>
          <a:stretch>
            <a:fillRect/>
          </a:stretch>
        </p:blipFill>
        <p:spPr>
          <a:xfrm>
            <a:off x="8080100" y="2603090"/>
            <a:ext cx="726447" cy="231785"/>
          </a:xfrm>
          <a:prstGeom prst="rect">
            <a:avLst/>
          </a:prstGeom>
        </p:spPr>
      </p:pic>
      <p:pic>
        <p:nvPicPr>
          <p:cNvPr id="3" name="Picture 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8319281" y="5130125"/>
            <a:ext cx="1265901" cy="1265901"/>
          </a:xfrm>
          <a:prstGeom prst="rect">
            <a:avLst/>
          </a:prstGeom>
        </p:spPr>
      </p:pic>
    </p:spTree>
    <p:extLst>
      <p:ext uri="{BB962C8B-B14F-4D97-AF65-F5344CB8AC3E}">
        <p14:creationId xmlns:p14="http://schemas.microsoft.com/office/powerpoint/2010/main" val="17308174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Design Time Toolset</a:t>
            </a:r>
            <a:endParaRPr lang="nl-NL" dirty="0"/>
          </a:p>
        </p:txBody>
      </p:sp>
      <p:pic>
        <p:nvPicPr>
          <p:cNvPr id="3" name="Picture 2"/>
          <p:cNvPicPr>
            <a:picLocks noChangeAspect="1"/>
          </p:cNvPicPr>
          <p:nvPr/>
        </p:nvPicPr>
        <p:blipFill>
          <a:blip r:embed="rId2"/>
          <a:stretch>
            <a:fillRect/>
          </a:stretch>
        </p:blipFill>
        <p:spPr>
          <a:xfrm>
            <a:off x="9771397" y="3690286"/>
            <a:ext cx="1724786" cy="1307961"/>
          </a:xfrm>
          <a:prstGeom prst="rect">
            <a:avLst/>
          </a:prstGeom>
        </p:spPr>
      </p:pic>
      <p:pic>
        <p:nvPicPr>
          <p:cNvPr id="4" name="Picture 3"/>
          <p:cNvPicPr>
            <a:picLocks noChangeAspect="1"/>
          </p:cNvPicPr>
          <p:nvPr/>
        </p:nvPicPr>
        <p:blipFill>
          <a:blip r:embed="rId3"/>
          <a:stretch>
            <a:fillRect/>
          </a:stretch>
        </p:blipFill>
        <p:spPr>
          <a:xfrm>
            <a:off x="4813345" y="3624468"/>
            <a:ext cx="2421443" cy="571292"/>
          </a:xfrm>
          <a:prstGeom prst="rect">
            <a:avLst/>
          </a:prstGeom>
        </p:spPr>
      </p:pic>
      <p:pic>
        <p:nvPicPr>
          <p:cNvPr id="5" name="Picture 4" descr="Image result for logo istio"/>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9574" t="17119" r="23056" b="-1"/>
          <a:stretch/>
        </p:blipFill>
        <p:spPr bwMode="auto">
          <a:xfrm>
            <a:off x="9509301" y="1498718"/>
            <a:ext cx="1529189" cy="133777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github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1651" y="1696480"/>
            <a:ext cx="1271878" cy="127187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mage result for docker hub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77577" y="3096525"/>
            <a:ext cx="2210964" cy="65183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Image result for slack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857026" y="2096168"/>
            <a:ext cx="1675562" cy="83778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8"/>
          <a:stretch>
            <a:fillRect/>
          </a:stretch>
        </p:blipFill>
        <p:spPr>
          <a:xfrm>
            <a:off x="3653905" y="4464516"/>
            <a:ext cx="1249788" cy="1120237"/>
          </a:xfrm>
          <a:prstGeom prst="rect">
            <a:avLst/>
          </a:prstGeom>
        </p:spPr>
      </p:pic>
      <p:pic>
        <p:nvPicPr>
          <p:cNvPr id="12" name="Picture 1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196085" y="1427853"/>
            <a:ext cx="1916206" cy="1766103"/>
          </a:xfrm>
          <a:prstGeom prst="rect">
            <a:avLst/>
          </a:prstGeom>
        </p:spPr>
      </p:pic>
      <p:pic>
        <p:nvPicPr>
          <p:cNvPr id="13" name="Picture 12"/>
          <p:cNvPicPr>
            <a:picLocks noChangeAspect="1"/>
          </p:cNvPicPr>
          <p:nvPr/>
        </p:nvPicPr>
        <p:blipFill rotWithShape="1">
          <a:blip r:embed="rId10"/>
          <a:srcRect l="80619" t="40570" r="9269" b="28954"/>
          <a:stretch/>
        </p:blipFill>
        <p:spPr>
          <a:xfrm>
            <a:off x="8394228" y="3447277"/>
            <a:ext cx="405732" cy="543853"/>
          </a:xfrm>
          <a:prstGeom prst="rect">
            <a:avLst/>
          </a:prstGeom>
          <a:ln>
            <a:noFill/>
          </a:ln>
          <a:effectLst>
            <a:outerShdw blurRad="292100" dist="139700" dir="2700000" algn="tl" rotWithShape="0">
              <a:srgbClr val="333333">
                <a:alpha val="65000"/>
              </a:srgbClr>
            </a:outerShdw>
          </a:effectLst>
        </p:spPr>
      </p:pic>
      <p:pic>
        <p:nvPicPr>
          <p:cNvPr id="14" name="Picture 2" descr="Image result for npm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032903" y="3479478"/>
            <a:ext cx="1107035" cy="43063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Image result for openssh logo"/>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024378" y="5702804"/>
            <a:ext cx="682625" cy="20347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Image result for bash logo"/>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56402" y="4430926"/>
            <a:ext cx="1271878" cy="127187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Image result for curl 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096458" y="4261208"/>
            <a:ext cx="1221090" cy="406616"/>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860964" y="5048682"/>
            <a:ext cx="1511717" cy="1511717"/>
          </a:xfrm>
          <a:prstGeom prst="rect">
            <a:avLst/>
          </a:prstGeom>
        </p:spPr>
      </p:pic>
      <p:pic>
        <p:nvPicPr>
          <p:cNvPr id="10" name="Picture 9"/>
          <p:cNvPicPr>
            <a:picLocks noChangeAspect="1"/>
          </p:cNvPicPr>
          <p:nvPr/>
        </p:nvPicPr>
        <p:blipFill>
          <a:blip r:embed="rId16"/>
          <a:stretch>
            <a:fillRect/>
          </a:stretch>
        </p:blipFill>
        <p:spPr>
          <a:xfrm>
            <a:off x="5750992" y="4492104"/>
            <a:ext cx="1624254" cy="1603951"/>
          </a:xfrm>
          <a:prstGeom prst="rect">
            <a:avLst/>
          </a:prstGeom>
        </p:spPr>
      </p:pic>
      <p:pic>
        <p:nvPicPr>
          <p:cNvPr id="22" name="Picture 21"/>
          <p:cNvPicPr>
            <a:picLocks noChangeAspect="1"/>
          </p:cNvPicPr>
          <p:nvPr/>
        </p:nvPicPr>
        <p:blipFill>
          <a:blip r:embed="rId17"/>
          <a:stretch>
            <a:fillRect/>
          </a:stretch>
        </p:blipFill>
        <p:spPr>
          <a:xfrm>
            <a:off x="6024066" y="396427"/>
            <a:ext cx="2514600" cy="1000125"/>
          </a:xfrm>
          <a:prstGeom prst="rect">
            <a:avLst/>
          </a:prstGeom>
        </p:spPr>
      </p:pic>
    </p:spTree>
    <p:extLst>
      <p:ext uri="{BB962C8B-B14F-4D97-AF65-F5344CB8AC3E}">
        <p14:creationId xmlns:p14="http://schemas.microsoft.com/office/powerpoint/2010/main" val="333074235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693497-840A-4145-BE2D-69E60F61FC74}"/>
              </a:ext>
            </a:extLst>
          </p:cNvPr>
          <p:cNvSpPr>
            <a:spLocks noGrp="1"/>
          </p:cNvSpPr>
          <p:nvPr>
            <p:ph type="title"/>
          </p:nvPr>
        </p:nvSpPr>
        <p:spPr>
          <a:xfrm>
            <a:off x="883920" y="60654"/>
            <a:ext cx="10515600" cy="1325563"/>
          </a:xfrm>
        </p:spPr>
        <p:txBody>
          <a:bodyPr/>
          <a:lstStyle/>
          <a:p>
            <a:r>
              <a:rPr lang="en-GB" dirty="0"/>
              <a:t>API-First</a:t>
            </a:r>
          </a:p>
        </p:txBody>
      </p:sp>
      <p:pic>
        <p:nvPicPr>
          <p:cNvPr id="5" name="image82.png">
            <a:extLst>
              <a:ext uri="{FF2B5EF4-FFF2-40B4-BE49-F238E27FC236}">
                <a16:creationId xmlns:a16="http://schemas.microsoft.com/office/drawing/2014/main" id="{4ED89CEE-A799-A14E-94C7-A8DE7327CA36}"/>
              </a:ext>
            </a:extLst>
          </p:cNvPr>
          <p:cNvPicPr>
            <a:picLocks noChangeAspect="1"/>
          </p:cNvPicPr>
          <p:nvPr/>
        </p:nvPicPr>
        <p:blipFill>
          <a:blip r:embed="rId2">
            <a:extLst/>
          </a:blip>
          <a:stretch>
            <a:fillRect/>
          </a:stretch>
        </p:blipFill>
        <p:spPr>
          <a:xfrm>
            <a:off x="5858709" y="2245817"/>
            <a:ext cx="6048673" cy="3487439"/>
          </a:xfrm>
          <a:prstGeom prst="rect">
            <a:avLst/>
          </a:prstGeom>
          <a:ln w="12700">
            <a:miter lim="400000"/>
          </a:ln>
        </p:spPr>
      </p:pic>
      <p:grpSp>
        <p:nvGrpSpPr>
          <p:cNvPr id="6" name="Group 1355">
            <a:extLst>
              <a:ext uri="{FF2B5EF4-FFF2-40B4-BE49-F238E27FC236}">
                <a16:creationId xmlns:a16="http://schemas.microsoft.com/office/drawing/2014/main" id="{6A502539-B765-D04A-8028-5C3CAB1CC43E}"/>
              </a:ext>
            </a:extLst>
          </p:cNvPr>
          <p:cNvGrpSpPr/>
          <p:nvPr/>
        </p:nvGrpSpPr>
        <p:grpSpPr>
          <a:xfrm>
            <a:off x="402564" y="1332302"/>
            <a:ext cx="5276170" cy="1564757"/>
            <a:chOff x="0" y="0"/>
            <a:chExt cx="5276168" cy="1564756"/>
          </a:xfrm>
        </p:grpSpPr>
        <p:sp>
          <p:nvSpPr>
            <p:cNvPr id="7" name="Shape 1352">
              <a:extLst>
                <a:ext uri="{FF2B5EF4-FFF2-40B4-BE49-F238E27FC236}">
                  <a16:creationId xmlns:a16="http://schemas.microsoft.com/office/drawing/2014/main" id="{9608E5BE-A6B9-4C44-85D6-10F9B4A50AA0}"/>
                </a:ext>
              </a:extLst>
            </p:cNvPr>
            <p:cNvSpPr/>
            <p:nvPr/>
          </p:nvSpPr>
          <p:spPr>
            <a:xfrm>
              <a:off x="-1" y="-1"/>
              <a:ext cx="5276170" cy="1564758"/>
            </a:xfrm>
            <a:prstGeom prst="rect">
              <a:avLst/>
            </a:prstGeom>
            <a:solidFill>
              <a:srgbClr val="EDEDED"/>
            </a:solidFill>
            <a:ln w="12700" cap="flat">
              <a:noFill/>
              <a:miter lim="400000"/>
            </a:ln>
            <a:effectLst/>
          </p:spPr>
          <p:txBody>
            <a:bodyPr wrap="square" lIns="45718" tIns="45718" rIns="45718" bIns="45718" numCol="1" anchor="ctr">
              <a:noAutofit/>
            </a:bodyPr>
            <a:lstStyle/>
            <a:p>
              <a:pPr algn="ctr">
                <a:defRPr>
                  <a:solidFill>
                    <a:srgbClr val="FFFFFF"/>
                  </a:solidFill>
                  <a:latin typeface="Verdana"/>
                  <a:ea typeface="Verdana"/>
                  <a:cs typeface="Verdana"/>
                  <a:sym typeface="Verdana"/>
                </a:defRPr>
              </a:pPr>
              <a:endParaRPr/>
            </a:p>
          </p:txBody>
        </p:sp>
        <p:sp>
          <p:nvSpPr>
            <p:cNvPr id="8" name="Shape 1353">
              <a:extLst>
                <a:ext uri="{FF2B5EF4-FFF2-40B4-BE49-F238E27FC236}">
                  <a16:creationId xmlns:a16="http://schemas.microsoft.com/office/drawing/2014/main" id="{A383D7FB-00ED-AA47-B33F-186BFD61648C}"/>
                </a:ext>
              </a:extLst>
            </p:cNvPr>
            <p:cNvSpPr/>
            <p:nvPr/>
          </p:nvSpPr>
          <p:spPr>
            <a:xfrm>
              <a:off x="824379" y="43790"/>
              <a:ext cx="4451788" cy="45414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nSpc>
                  <a:spcPts val="1800"/>
                </a:lnSpc>
                <a:spcBef>
                  <a:spcPts val="600"/>
                </a:spcBef>
                <a:defRPr sz="1600" b="1">
                  <a:solidFill>
                    <a:srgbClr val="12ABDB"/>
                  </a:solidFill>
                  <a:latin typeface="Verdana"/>
                  <a:ea typeface="Verdana"/>
                  <a:cs typeface="Verdana"/>
                  <a:sym typeface="Verdana"/>
                </a:defRPr>
              </a:lvl1pPr>
            </a:lstStyle>
            <a:p>
              <a:r>
                <a:t>Avoid rework: feedback early in the cycle</a:t>
              </a:r>
            </a:p>
          </p:txBody>
        </p:sp>
        <p:sp>
          <p:nvSpPr>
            <p:cNvPr id="9" name="Shape 1354">
              <a:extLst>
                <a:ext uri="{FF2B5EF4-FFF2-40B4-BE49-F238E27FC236}">
                  <a16:creationId xmlns:a16="http://schemas.microsoft.com/office/drawing/2014/main" id="{59072FC1-FFD1-A646-9BDA-9D161C7EFF6D}"/>
                </a:ext>
              </a:extLst>
            </p:cNvPr>
            <p:cNvSpPr/>
            <p:nvPr/>
          </p:nvSpPr>
          <p:spPr>
            <a:xfrm>
              <a:off x="255813" y="548113"/>
              <a:ext cx="4790677" cy="92175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nSpc>
                  <a:spcPts val="2200"/>
                </a:lnSpc>
                <a:spcBef>
                  <a:spcPts val="600"/>
                </a:spcBef>
                <a:defRPr>
                  <a:latin typeface="Verdana"/>
                  <a:ea typeface="Verdana"/>
                  <a:cs typeface="Verdana"/>
                  <a:sym typeface="Verdana"/>
                </a:defRPr>
              </a:lvl1pPr>
            </a:lstStyle>
            <a:p>
              <a:r>
                <a:t>By getting feedback very early in the lifecycle, changes of rework late in the cycle are slim. Saving time and cost. </a:t>
              </a:r>
            </a:p>
          </p:txBody>
        </p:sp>
      </p:grpSp>
      <p:grpSp>
        <p:nvGrpSpPr>
          <p:cNvPr id="10" name="Group 1358">
            <a:extLst>
              <a:ext uri="{FF2B5EF4-FFF2-40B4-BE49-F238E27FC236}">
                <a16:creationId xmlns:a16="http://schemas.microsoft.com/office/drawing/2014/main" id="{2DE38E41-C6E3-6442-B9BE-7469E5E455E4}"/>
              </a:ext>
            </a:extLst>
          </p:cNvPr>
          <p:cNvGrpSpPr/>
          <p:nvPr/>
        </p:nvGrpSpPr>
        <p:grpSpPr>
          <a:xfrm>
            <a:off x="279361" y="1170513"/>
            <a:ext cx="848088" cy="801305"/>
            <a:chOff x="0" y="0"/>
            <a:chExt cx="848086" cy="801303"/>
          </a:xfrm>
        </p:grpSpPr>
        <p:sp>
          <p:nvSpPr>
            <p:cNvPr id="11" name="Shape 1356">
              <a:extLst>
                <a:ext uri="{FF2B5EF4-FFF2-40B4-BE49-F238E27FC236}">
                  <a16:creationId xmlns:a16="http://schemas.microsoft.com/office/drawing/2014/main" id="{A03D26DE-2D2D-6441-AB7A-4A4316C41B2A}"/>
                </a:ext>
              </a:extLst>
            </p:cNvPr>
            <p:cNvSpPr/>
            <p:nvPr/>
          </p:nvSpPr>
          <p:spPr>
            <a:xfrm>
              <a:off x="-1" y="-1"/>
              <a:ext cx="848088" cy="801305"/>
            </a:xfrm>
            <a:custGeom>
              <a:avLst/>
              <a:gdLst/>
              <a:ahLst/>
              <a:cxnLst>
                <a:cxn ang="0">
                  <a:pos x="wd2" y="hd2"/>
                </a:cxn>
                <a:cxn ang="5400000">
                  <a:pos x="wd2" y="hd2"/>
                </a:cxn>
                <a:cxn ang="10800000">
                  <a:pos x="wd2" y="hd2"/>
                </a:cxn>
                <a:cxn ang="16200000">
                  <a:pos x="wd2" y="hd2"/>
                </a:cxn>
              </a:cxnLst>
              <a:rect l="0" t="0" r="r" b="b"/>
              <a:pathLst>
                <a:path w="21600" h="21230" extrusionOk="0">
                  <a:moveTo>
                    <a:pt x="0" y="10607"/>
                  </a:moveTo>
                  <a:cubicBezTo>
                    <a:pt x="0" y="4749"/>
                    <a:pt x="5053" y="129"/>
                    <a:pt x="10800" y="0"/>
                  </a:cubicBezTo>
                  <a:cubicBezTo>
                    <a:pt x="17199" y="-32"/>
                    <a:pt x="21600" y="4749"/>
                    <a:pt x="21600" y="10607"/>
                  </a:cubicBezTo>
                  <a:cubicBezTo>
                    <a:pt x="21600" y="16464"/>
                    <a:pt x="15430" y="20825"/>
                    <a:pt x="10800" y="21213"/>
                  </a:cubicBezTo>
                  <a:cubicBezTo>
                    <a:pt x="4339" y="21568"/>
                    <a:pt x="0" y="16464"/>
                    <a:pt x="0" y="10607"/>
                  </a:cubicBezTo>
                  <a:close/>
                </a:path>
              </a:pathLst>
            </a:custGeom>
            <a:solidFill>
              <a:srgbClr val="2B0A3D"/>
            </a:solidFill>
            <a:ln w="12700" cap="flat">
              <a:noFill/>
              <a:miter lim="400000"/>
            </a:ln>
            <a:effectLst/>
          </p:spPr>
          <p:txBody>
            <a:bodyPr wrap="square" lIns="45718" tIns="45718" rIns="45718" bIns="45718" numCol="1" anchor="ctr">
              <a:noAutofit/>
            </a:bodyPr>
            <a:lstStyle/>
            <a:p>
              <a:pPr algn="ctr">
                <a:defRPr>
                  <a:solidFill>
                    <a:srgbClr val="FFFFFF"/>
                  </a:solidFill>
                  <a:latin typeface="Verdana"/>
                  <a:ea typeface="Verdana"/>
                  <a:cs typeface="Verdana"/>
                  <a:sym typeface="Verdana"/>
                </a:defRPr>
              </a:pPr>
              <a:endParaRPr/>
            </a:p>
          </p:txBody>
        </p:sp>
        <p:sp>
          <p:nvSpPr>
            <p:cNvPr id="12" name="Shape 1357">
              <a:extLst>
                <a:ext uri="{FF2B5EF4-FFF2-40B4-BE49-F238E27FC236}">
                  <a16:creationId xmlns:a16="http://schemas.microsoft.com/office/drawing/2014/main" id="{5DC75E08-CED8-0D44-B112-D7E3228D37E1}"/>
                </a:ext>
              </a:extLst>
            </p:cNvPr>
            <p:cNvSpPr/>
            <p:nvPr/>
          </p:nvSpPr>
          <p:spPr>
            <a:xfrm>
              <a:off x="-1" y="139033"/>
              <a:ext cx="848088" cy="5232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2800">
                  <a:solidFill>
                    <a:srgbClr val="FFFFFF"/>
                  </a:solidFill>
                  <a:latin typeface="Verdana"/>
                  <a:ea typeface="Verdana"/>
                  <a:cs typeface="Verdana"/>
                  <a:sym typeface="Verdana"/>
                </a:defRPr>
              </a:lvl1pPr>
            </a:lstStyle>
            <a:p>
              <a:r>
                <a:t>1</a:t>
              </a:r>
            </a:p>
          </p:txBody>
        </p:sp>
      </p:grpSp>
      <p:grpSp>
        <p:nvGrpSpPr>
          <p:cNvPr id="13" name="Group 1362">
            <a:extLst>
              <a:ext uri="{FF2B5EF4-FFF2-40B4-BE49-F238E27FC236}">
                <a16:creationId xmlns:a16="http://schemas.microsoft.com/office/drawing/2014/main" id="{EEC8D612-2CA2-1F41-A6E3-EEF26641AE8E}"/>
              </a:ext>
            </a:extLst>
          </p:cNvPr>
          <p:cNvGrpSpPr/>
          <p:nvPr/>
        </p:nvGrpSpPr>
        <p:grpSpPr>
          <a:xfrm>
            <a:off x="402562" y="3079568"/>
            <a:ext cx="5276169" cy="1564758"/>
            <a:chOff x="0" y="0"/>
            <a:chExt cx="5276167" cy="1564756"/>
          </a:xfrm>
        </p:grpSpPr>
        <p:sp>
          <p:nvSpPr>
            <p:cNvPr id="14" name="Shape 1359">
              <a:extLst>
                <a:ext uri="{FF2B5EF4-FFF2-40B4-BE49-F238E27FC236}">
                  <a16:creationId xmlns:a16="http://schemas.microsoft.com/office/drawing/2014/main" id="{D5DE6041-B7C0-8844-A67A-0074EC0F88F1}"/>
                </a:ext>
              </a:extLst>
            </p:cNvPr>
            <p:cNvSpPr/>
            <p:nvPr/>
          </p:nvSpPr>
          <p:spPr>
            <a:xfrm>
              <a:off x="-1" y="-1"/>
              <a:ext cx="5276169" cy="1564758"/>
            </a:xfrm>
            <a:prstGeom prst="rect">
              <a:avLst/>
            </a:prstGeom>
            <a:solidFill>
              <a:srgbClr val="EDEDED"/>
            </a:solidFill>
            <a:ln w="12700" cap="flat">
              <a:noFill/>
              <a:miter lim="400000"/>
            </a:ln>
            <a:effectLst/>
          </p:spPr>
          <p:txBody>
            <a:bodyPr wrap="square" lIns="45718" tIns="45718" rIns="45718" bIns="45718" numCol="1" anchor="ctr">
              <a:noAutofit/>
            </a:bodyPr>
            <a:lstStyle/>
            <a:p>
              <a:pPr algn="ctr">
                <a:defRPr>
                  <a:solidFill>
                    <a:srgbClr val="FFFFFF"/>
                  </a:solidFill>
                  <a:latin typeface="Verdana"/>
                  <a:ea typeface="Verdana"/>
                  <a:cs typeface="Verdana"/>
                  <a:sym typeface="Verdana"/>
                </a:defRPr>
              </a:pPr>
              <a:endParaRPr/>
            </a:p>
          </p:txBody>
        </p:sp>
        <p:sp>
          <p:nvSpPr>
            <p:cNvPr id="15" name="Shape 1360">
              <a:extLst>
                <a:ext uri="{FF2B5EF4-FFF2-40B4-BE49-F238E27FC236}">
                  <a16:creationId xmlns:a16="http://schemas.microsoft.com/office/drawing/2014/main" id="{6B9B3C5E-6BC9-044B-87A8-B9B096197CE8}"/>
                </a:ext>
              </a:extLst>
            </p:cNvPr>
            <p:cNvSpPr/>
            <p:nvPr/>
          </p:nvSpPr>
          <p:spPr>
            <a:xfrm>
              <a:off x="824379" y="24716"/>
              <a:ext cx="4451787" cy="45414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nSpc>
                  <a:spcPts val="1800"/>
                </a:lnSpc>
                <a:spcBef>
                  <a:spcPts val="600"/>
                </a:spcBef>
                <a:defRPr sz="1600" b="1">
                  <a:solidFill>
                    <a:srgbClr val="12ABDB"/>
                  </a:solidFill>
                  <a:latin typeface="Verdana"/>
                  <a:ea typeface="Verdana"/>
                  <a:cs typeface="Verdana"/>
                  <a:sym typeface="Verdana"/>
                </a:defRPr>
              </a:lvl1pPr>
            </a:lstStyle>
            <a:p>
              <a:r>
                <a:t>Parallel development: Decouple App dev from Service dev</a:t>
              </a:r>
            </a:p>
          </p:txBody>
        </p:sp>
        <p:sp>
          <p:nvSpPr>
            <p:cNvPr id="16" name="Shape 1361">
              <a:extLst>
                <a:ext uri="{FF2B5EF4-FFF2-40B4-BE49-F238E27FC236}">
                  <a16:creationId xmlns:a16="http://schemas.microsoft.com/office/drawing/2014/main" id="{9A28324E-F839-9446-AFFD-7AD1B09FF79C}"/>
                </a:ext>
              </a:extLst>
            </p:cNvPr>
            <p:cNvSpPr/>
            <p:nvPr/>
          </p:nvSpPr>
          <p:spPr>
            <a:xfrm>
              <a:off x="255814" y="548113"/>
              <a:ext cx="4717545" cy="92175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nSpc>
                  <a:spcPts val="2200"/>
                </a:lnSpc>
                <a:spcBef>
                  <a:spcPts val="600"/>
                </a:spcBef>
                <a:defRPr>
                  <a:latin typeface="Verdana"/>
                  <a:ea typeface="Verdana"/>
                  <a:cs typeface="Verdana"/>
                  <a:sym typeface="Verdana"/>
                </a:defRPr>
              </a:lvl1pPr>
            </a:lstStyle>
            <a:p>
              <a:r>
                <a:t>By defining APIs with API Blueprints or Swagger, app dev and service dev can occur in parallel. </a:t>
              </a:r>
            </a:p>
          </p:txBody>
        </p:sp>
      </p:grpSp>
      <p:grpSp>
        <p:nvGrpSpPr>
          <p:cNvPr id="17" name="Group 1366">
            <a:extLst>
              <a:ext uri="{FF2B5EF4-FFF2-40B4-BE49-F238E27FC236}">
                <a16:creationId xmlns:a16="http://schemas.microsoft.com/office/drawing/2014/main" id="{62551F66-D72D-F44F-A023-66CF180879BE}"/>
              </a:ext>
            </a:extLst>
          </p:cNvPr>
          <p:cNvGrpSpPr/>
          <p:nvPr/>
        </p:nvGrpSpPr>
        <p:grpSpPr>
          <a:xfrm>
            <a:off x="413111" y="4853513"/>
            <a:ext cx="5265618" cy="1564757"/>
            <a:chOff x="0" y="0"/>
            <a:chExt cx="5265616" cy="1564756"/>
          </a:xfrm>
        </p:grpSpPr>
        <p:sp>
          <p:nvSpPr>
            <p:cNvPr id="18" name="Shape 1363">
              <a:extLst>
                <a:ext uri="{FF2B5EF4-FFF2-40B4-BE49-F238E27FC236}">
                  <a16:creationId xmlns:a16="http://schemas.microsoft.com/office/drawing/2014/main" id="{EB201EED-8F61-3943-9FF9-6BD7C0349F51}"/>
                </a:ext>
              </a:extLst>
            </p:cNvPr>
            <p:cNvSpPr/>
            <p:nvPr/>
          </p:nvSpPr>
          <p:spPr>
            <a:xfrm>
              <a:off x="-1" y="-1"/>
              <a:ext cx="5265618" cy="1564758"/>
            </a:xfrm>
            <a:prstGeom prst="rect">
              <a:avLst/>
            </a:prstGeom>
            <a:solidFill>
              <a:srgbClr val="EDEDED"/>
            </a:solidFill>
            <a:ln w="12700" cap="flat">
              <a:noFill/>
              <a:miter lim="400000"/>
            </a:ln>
            <a:effectLst/>
          </p:spPr>
          <p:txBody>
            <a:bodyPr wrap="square" lIns="45718" tIns="45718" rIns="45718" bIns="45718" numCol="1" anchor="ctr">
              <a:noAutofit/>
            </a:bodyPr>
            <a:lstStyle/>
            <a:p>
              <a:pPr algn="ctr">
                <a:defRPr>
                  <a:solidFill>
                    <a:srgbClr val="FFFFFF"/>
                  </a:solidFill>
                  <a:latin typeface="Verdana"/>
                  <a:ea typeface="Verdana"/>
                  <a:cs typeface="Verdana"/>
                  <a:sym typeface="Verdana"/>
                </a:defRPr>
              </a:pPr>
              <a:endParaRPr/>
            </a:p>
          </p:txBody>
        </p:sp>
        <p:sp>
          <p:nvSpPr>
            <p:cNvPr id="19" name="Shape 1364">
              <a:extLst>
                <a:ext uri="{FF2B5EF4-FFF2-40B4-BE49-F238E27FC236}">
                  <a16:creationId xmlns:a16="http://schemas.microsoft.com/office/drawing/2014/main" id="{C9D1D858-07A8-CE46-8351-12723962F3CD}"/>
                </a:ext>
              </a:extLst>
            </p:cNvPr>
            <p:cNvSpPr/>
            <p:nvPr/>
          </p:nvSpPr>
          <p:spPr>
            <a:xfrm>
              <a:off x="822730" y="165271"/>
              <a:ext cx="4442885" cy="22554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nSpc>
                  <a:spcPts val="1800"/>
                </a:lnSpc>
                <a:spcBef>
                  <a:spcPts val="600"/>
                </a:spcBef>
                <a:defRPr sz="1600" b="1">
                  <a:solidFill>
                    <a:srgbClr val="12ABDB"/>
                  </a:solidFill>
                  <a:latin typeface="Verdana"/>
                  <a:ea typeface="Verdana"/>
                  <a:cs typeface="Verdana"/>
                  <a:sym typeface="Verdana"/>
                </a:defRPr>
              </a:lvl1pPr>
            </a:lstStyle>
            <a:p>
              <a:r>
                <a:t>Agile: be ready for change</a:t>
              </a:r>
            </a:p>
          </p:txBody>
        </p:sp>
        <p:sp>
          <p:nvSpPr>
            <p:cNvPr id="20" name="Shape 1365">
              <a:extLst>
                <a:ext uri="{FF2B5EF4-FFF2-40B4-BE49-F238E27FC236}">
                  <a16:creationId xmlns:a16="http://schemas.microsoft.com/office/drawing/2014/main" id="{03E2E092-82F0-7046-A354-7E14CE06A871}"/>
                </a:ext>
              </a:extLst>
            </p:cNvPr>
            <p:cNvSpPr/>
            <p:nvPr/>
          </p:nvSpPr>
          <p:spPr>
            <a:xfrm>
              <a:off x="255301" y="548113"/>
              <a:ext cx="4781096" cy="92175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nSpc>
                  <a:spcPts val="2200"/>
                </a:lnSpc>
                <a:spcBef>
                  <a:spcPts val="600"/>
                </a:spcBef>
                <a:defRPr>
                  <a:latin typeface="Verdana"/>
                  <a:ea typeface="Verdana"/>
                  <a:cs typeface="Verdana"/>
                  <a:sym typeface="Verdana"/>
                </a:defRPr>
              </a:lvl1pPr>
            </a:lstStyle>
            <a:p>
              <a:r>
                <a:t>By continuously verifying service builds against API definitions, non-compliant updates can be detected quickly.</a:t>
              </a:r>
            </a:p>
          </p:txBody>
        </p:sp>
      </p:grpSp>
      <p:grpSp>
        <p:nvGrpSpPr>
          <p:cNvPr id="21" name="Group 1369">
            <a:extLst>
              <a:ext uri="{FF2B5EF4-FFF2-40B4-BE49-F238E27FC236}">
                <a16:creationId xmlns:a16="http://schemas.microsoft.com/office/drawing/2014/main" id="{C28D6747-AA25-4945-9BD2-33675E0B837E}"/>
              </a:ext>
            </a:extLst>
          </p:cNvPr>
          <p:cNvGrpSpPr/>
          <p:nvPr/>
        </p:nvGrpSpPr>
        <p:grpSpPr>
          <a:xfrm>
            <a:off x="297807" y="4691507"/>
            <a:ext cx="848088" cy="801304"/>
            <a:chOff x="0" y="0"/>
            <a:chExt cx="848086" cy="801303"/>
          </a:xfrm>
        </p:grpSpPr>
        <p:sp>
          <p:nvSpPr>
            <p:cNvPr id="22" name="Shape 1367">
              <a:extLst>
                <a:ext uri="{FF2B5EF4-FFF2-40B4-BE49-F238E27FC236}">
                  <a16:creationId xmlns:a16="http://schemas.microsoft.com/office/drawing/2014/main" id="{1EBA9338-DA96-8B4D-8AC2-F56F5B1BAA9B}"/>
                </a:ext>
              </a:extLst>
            </p:cNvPr>
            <p:cNvSpPr/>
            <p:nvPr/>
          </p:nvSpPr>
          <p:spPr>
            <a:xfrm>
              <a:off x="-1" y="-1"/>
              <a:ext cx="848088" cy="801305"/>
            </a:xfrm>
            <a:custGeom>
              <a:avLst/>
              <a:gdLst/>
              <a:ahLst/>
              <a:cxnLst>
                <a:cxn ang="0">
                  <a:pos x="wd2" y="hd2"/>
                </a:cxn>
                <a:cxn ang="5400000">
                  <a:pos x="wd2" y="hd2"/>
                </a:cxn>
                <a:cxn ang="10800000">
                  <a:pos x="wd2" y="hd2"/>
                </a:cxn>
                <a:cxn ang="16200000">
                  <a:pos x="wd2" y="hd2"/>
                </a:cxn>
              </a:cxnLst>
              <a:rect l="0" t="0" r="r" b="b"/>
              <a:pathLst>
                <a:path w="21600" h="21230" extrusionOk="0">
                  <a:moveTo>
                    <a:pt x="0" y="10607"/>
                  </a:moveTo>
                  <a:cubicBezTo>
                    <a:pt x="0" y="4749"/>
                    <a:pt x="5053" y="129"/>
                    <a:pt x="10800" y="0"/>
                  </a:cubicBezTo>
                  <a:cubicBezTo>
                    <a:pt x="17199" y="-32"/>
                    <a:pt x="21600" y="4749"/>
                    <a:pt x="21600" y="10607"/>
                  </a:cubicBezTo>
                  <a:cubicBezTo>
                    <a:pt x="21600" y="16464"/>
                    <a:pt x="15430" y="20825"/>
                    <a:pt x="10800" y="21213"/>
                  </a:cubicBezTo>
                  <a:cubicBezTo>
                    <a:pt x="4339" y="21568"/>
                    <a:pt x="0" y="16464"/>
                    <a:pt x="0" y="10607"/>
                  </a:cubicBezTo>
                  <a:close/>
                </a:path>
              </a:pathLst>
            </a:custGeom>
            <a:solidFill>
              <a:srgbClr val="12ABDB"/>
            </a:solidFill>
            <a:ln w="12700" cap="flat">
              <a:noFill/>
              <a:miter lim="400000"/>
            </a:ln>
            <a:effectLst/>
          </p:spPr>
          <p:txBody>
            <a:bodyPr wrap="square" lIns="45718" tIns="45718" rIns="45718" bIns="45718" numCol="1" anchor="ctr">
              <a:noAutofit/>
            </a:bodyPr>
            <a:lstStyle/>
            <a:p>
              <a:pPr algn="ctr">
                <a:defRPr>
                  <a:solidFill>
                    <a:srgbClr val="FFFFFF"/>
                  </a:solidFill>
                  <a:latin typeface="Verdana"/>
                  <a:ea typeface="Verdana"/>
                  <a:cs typeface="Verdana"/>
                  <a:sym typeface="Verdana"/>
                </a:defRPr>
              </a:pPr>
              <a:endParaRPr/>
            </a:p>
          </p:txBody>
        </p:sp>
        <p:sp>
          <p:nvSpPr>
            <p:cNvPr id="23" name="Shape 1368">
              <a:extLst>
                <a:ext uri="{FF2B5EF4-FFF2-40B4-BE49-F238E27FC236}">
                  <a16:creationId xmlns:a16="http://schemas.microsoft.com/office/drawing/2014/main" id="{5A264C9F-DF12-FE49-ACE0-04BDBC80898C}"/>
                </a:ext>
              </a:extLst>
            </p:cNvPr>
            <p:cNvSpPr/>
            <p:nvPr/>
          </p:nvSpPr>
          <p:spPr>
            <a:xfrm>
              <a:off x="-1" y="139033"/>
              <a:ext cx="848088" cy="5232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2800">
                  <a:solidFill>
                    <a:srgbClr val="FFFFFF"/>
                  </a:solidFill>
                  <a:latin typeface="Verdana"/>
                  <a:ea typeface="Verdana"/>
                  <a:cs typeface="Verdana"/>
                  <a:sym typeface="Verdana"/>
                </a:defRPr>
              </a:lvl1pPr>
            </a:lstStyle>
            <a:p>
              <a:r>
                <a:t>3</a:t>
              </a:r>
            </a:p>
          </p:txBody>
        </p:sp>
      </p:grpSp>
      <p:grpSp>
        <p:nvGrpSpPr>
          <p:cNvPr id="24" name="Group 1372">
            <a:extLst>
              <a:ext uri="{FF2B5EF4-FFF2-40B4-BE49-F238E27FC236}">
                <a16:creationId xmlns:a16="http://schemas.microsoft.com/office/drawing/2014/main" id="{01690CC1-6B87-7B4F-9012-BE748ED8787D}"/>
              </a:ext>
            </a:extLst>
          </p:cNvPr>
          <p:cNvGrpSpPr/>
          <p:nvPr/>
        </p:nvGrpSpPr>
        <p:grpSpPr>
          <a:xfrm>
            <a:off x="287771" y="2912385"/>
            <a:ext cx="848088" cy="801305"/>
            <a:chOff x="0" y="0"/>
            <a:chExt cx="848086" cy="801303"/>
          </a:xfrm>
        </p:grpSpPr>
        <p:sp>
          <p:nvSpPr>
            <p:cNvPr id="25" name="Shape 1370">
              <a:extLst>
                <a:ext uri="{FF2B5EF4-FFF2-40B4-BE49-F238E27FC236}">
                  <a16:creationId xmlns:a16="http://schemas.microsoft.com/office/drawing/2014/main" id="{646A8308-EFAC-CE49-AF08-6EEA51F26108}"/>
                </a:ext>
              </a:extLst>
            </p:cNvPr>
            <p:cNvSpPr/>
            <p:nvPr/>
          </p:nvSpPr>
          <p:spPr>
            <a:xfrm>
              <a:off x="-1" y="-1"/>
              <a:ext cx="848088" cy="801305"/>
            </a:xfrm>
            <a:custGeom>
              <a:avLst/>
              <a:gdLst/>
              <a:ahLst/>
              <a:cxnLst>
                <a:cxn ang="0">
                  <a:pos x="wd2" y="hd2"/>
                </a:cxn>
                <a:cxn ang="5400000">
                  <a:pos x="wd2" y="hd2"/>
                </a:cxn>
                <a:cxn ang="10800000">
                  <a:pos x="wd2" y="hd2"/>
                </a:cxn>
                <a:cxn ang="16200000">
                  <a:pos x="wd2" y="hd2"/>
                </a:cxn>
              </a:cxnLst>
              <a:rect l="0" t="0" r="r" b="b"/>
              <a:pathLst>
                <a:path w="21600" h="21230" extrusionOk="0">
                  <a:moveTo>
                    <a:pt x="0" y="10607"/>
                  </a:moveTo>
                  <a:cubicBezTo>
                    <a:pt x="0" y="4749"/>
                    <a:pt x="5053" y="129"/>
                    <a:pt x="10800" y="0"/>
                  </a:cubicBezTo>
                  <a:cubicBezTo>
                    <a:pt x="17199" y="-32"/>
                    <a:pt x="21600" y="4749"/>
                    <a:pt x="21600" y="10607"/>
                  </a:cubicBezTo>
                  <a:cubicBezTo>
                    <a:pt x="21600" y="16464"/>
                    <a:pt x="15430" y="20825"/>
                    <a:pt x="10800" y="21213"/>
                  </a:cubicBezTo>
                  <a:cubicBezTo>
                    <a:pt x="4339" y="21568"/>
                    <a:pt x="0" y="16464"/>
                    <a:pt x="0" y="10607"/>
                  </a:cubicBezTo>
                  <a:close/>
                </a:path>
              </a:pathLst>
            </a:custGeom>
            <a:solidFill>
              <a:srgbClr val="0070AD"/>
            </a:solidFill>
            <a:ln w="12700" cap="flat">
              <a:noFill/>
              <a:miter lim="400000"/>
            </a:ln>
            <a:effectLst/>
          </p:spPr>
          <p:txBody>
            <a:bodyPr wrap="square" lIns="45718" tIns="45718" rIns="45718" bIns="45718" numCol="1" anchor="ctr">
              <a:noAutofit/>
            </a:bodyPr>
            <a:lstStyle/>
            <a:p>
              <a:pPr algn="ctr">
                <a:defRPr>
                  <a:solidFill>
                    <a:srgbClr val="FFFFFF"/>
                  </a:solidFill>
                  <a:latin typeface="Verdana"/>
                  <a:ea typeface="Verdana"/>
                  <a:cs typeface="Verdana"/>
                  <a:sym typeface="Verdana"/>
                </a:defRPr>
              </a:pPr>
              <a:endParaRPr/>
            </a:p>
          </p:txBody>
        </p:sp>
        <p:sp>
          <p:nvSpPr>
            <p:cNvPr id="26" name="Shape 1371">
              <a:extLst>
                <a:ext uri="{FF2B5EF4-FFF2-40B4-BE49-F238E27FC236}">
                  <a16:creationId xmlns:a16="http://schemas.microsoft.com/office/drawing/2014/main" id="{7DB0EE80-9FAB-D249-AE29-C53CD2C73E2D}"/>
                </a:ext>
              </a:extLst>
            </p:cNvPr>
            <p:cNvSpPr/>
            <p:nvPr/>
          </p:nvSpPr>
          <p:spPr>
            <a:xfrm>
              <a:off x="-1" y="139033"/>
              <a:ext cx="848088" cy="5232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2800">
                  <a:solidFill>
                    <a:srgbClr val="FFFFFF"/>
                  </a:solidFill>
                  <a:latin typeface="Verdana"/>
                  <a:ea typeface="Verdana"/>
                  <a:cs typeface="Verdana"/>
                  <a:sym typeface="Verdana"/>
                </a:defRPr>
              </a:lvl1pPr>
            </a:lstStyle>
            <a:p>
              <a:r>
                <a:t>2</a:t>
              </a:r>
            </a:p>
          </p:txBody>
        </p:sp>
      </p:grpSp>
      <p:pic>
        <p:nvPicPr>
          <p:cNvPr id="27" name="Picture 26"/>
          <p:cNvPicPr>
            <a:picLocks noChangeAspect="1"/>
          </p:cNvPicPr>
          <p:nvPr/>
        </p:nvPicPr>
        <p:blipFill>
          <a:blip r:embed="rId3"/>
          <a:stretch>
            <a:fillRect/>
          </a:stretch>
        </p:blipFill>
        <p:spPr>
          <a:xfrm>
            <a:off x="11399520" y="60654"/>
            <a:ext cx="727381" cy="837915"/>
          </a:xfrm>
          <a:prstGeom prst="rect">
            <a:avLst/>
          </a:prstGeom>
        </p:spPr>
      </p:pic>
    </p:spTree>
    <p:extLst>
      <p:ext uri="{BB962C8B-B14F-4D97-AF65-F5344CB8AC3E}">
        <p14:creationId xmlns:p14="http://schemas.microsoft.com/office/powerpoint/2010/main" val="298439355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API First? Hey </a:t>
            </a:r>
            <a:r>
              <a:rPr lang="de-CH" dirty="0" err="1"/>
              <a:t>wait</a:t>
            </a:r>
            <a:r>
              <a:rPr lang="de-CH" dirty="0"/>
              <a:t>, </a:t>
            </a:r>
            <a:r>
              <a:rPr lang="de-CH" dirty="0" err="1"/>
              <a:t>can’t</a:t>
            </a:r>
            <a:r>
              <a:rPr lang="de-CH" dirty="0"/>
              <a:t> </a:t>
            </a:r>
            <a:r>
              <a:rPr lang="de-CH" dirty="0" err="1"/>
              <a:t>we</a:t>
            </a:r>
            <a:r>
              <a:rPr lang="de-CH" dirty="0"/>
              <a:t> do </a:t>
            </a:r>
            <a:r>
              <a:rPr lang="de-CH" dirty="0" err="1"/>
              <a:t>better</a:t>
            </a:r>
            <a:r>
              <a:rPr lang="de-CH" dirty="0"/>
              <a:t>?</a:t>
            </a:r>
            <a:endParaRPr lang="en-US" dirty="0"/>
          </a:p>
        </p:txBody>
      </p:sp>
      <p:sp>
        <p:nvSpPr>
          <p:cNvPr id="25" name="Rounded Rectangle 24"/>
          <p:cNvSpPr/>
          <p:nvPr/>
        </p:nvSpPr>
        <p:spPr>
          <a:xfrm>
            <a:off x="1010765" y="1815028"/>
            <a:ext cx="2073473" cy="1199248"/>
          </a:xfrm>
          <a:prstGeom prst="roundRect">
            <a:avLst>
              <a:gd name="adj" fmla="val 14885"/>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solidFill>
                  <a:schemeClr val="tx1"/>
                </a:solidFill>
                <a:latin typeface="Arial" charset="0"/>
                <a:ea typeface="Arial" charset="0"/>
                <a:cs typeface="Arial" charset="0"/>
              </a:rPr>
              <a:t>Shop Microservice</a:t>
            </a:r>
          </a:p>
        </p:txBody>
      </p:sp>
      <p:sp>
        <p:nvSpPr>
          <p:cNvPr id="27" name="TextBox 26"/>
          <p:cNvSpPr txBox="1"/>
          <p:nvPr/>
        </p:nvSpPr>
        <p:spPr>
          <a:xfrm>
            <a:off x="1455489" y="2808291"/>
            <a:ext cx="153888" cy="184666"/>
          </a:xfrm>
          <a:prstGeom prst="rect">
            <a:avLst/>
          </a:prstGeom>
          <a:noFill/>
        </p:spPr>
        <p:txBody>
          <a:bodyPr wrap="none" lIns="0" tIns="0" rIns="0" bIns="0" rtlCol="0">
            <a:spAutoFit/>
          </a:bodyPr>
          <a:lstStyle/>
          <a:p>
            <a:pPr algn="ctr"/>
            <a:r>
              <a:rPr lang="en-US" sz="1200" b="1" dirty="0">
                <a:latin typeface="Arial" charset="0"/>
                <a:ea typeface="Arial" charset="0"/>
                <a:cs typeface="Arial" charset="0"/>
              </a:rPr>
              <a:t>UI</a:t>
            </a:r>
          </a:p>
        </p:txBody>
      </p:sp>
      <p:sp>
        <p:nvSpPr>
          <p:cNvPr id="28" name="TextBox 27"/>
          <p:cNvSpPr txBox="1"/>
          <p:nvPr/>
        </p:nvSpPr>
        <p:spPr>
          <a:xfrm>
            <a:off x="2266976" y="2781632"/>
            <a:ext cx="411972" cy="184666"/>
          </a:xfrm>
          <a:prstGeom prst="rect">
            <a:avLst/>
          </a:prstGeom>
          <a:noFill/>
        </p:spPr>
        <p:txBody>
          <a:bodyPr wrap="none" lIns="0" tIns="0" rIns="0" bIns="0" rtlCol="0">
            <a:spAutoFit/>
          </a:bodyPr>
          <a:lstStyle/>
          <a:p>
            <a:r>
              <a:rPr lang="en-US" sz="1200" b="1" dirty="0">
                <a:latin typeface="Arial" charset="0"/>
                <a:ea typeface="Arial" charset="0"/>
                <a:cs typeface="Arial" charset="0"/>
              </a:rPr>
              <a:t>Logic</a:t>
            </a:r>
          </a:p>
        </p:txBody>
      </p:sp>
      <p:pic>
        <p:nvPicPr>
          <p:cNvPr id="32" name="Picture 31"/>
          <p:cNvPicPr>
            <a:picLocks noChangeAspect="1"/>
          </p:cNvPicPr>
          <p:nvPr/>
        </p:nvPicPr>
        <p:blipFill>
          <a:blip r:embed="rId2"/>
          <a:stretch>
            <a:fillRect/>
          </a:stretch>
        </p:blipFill>
        <p:spPr>
          <a:xfrm>
            <a:off x="1296713" y="2237263"/>
            <a:ext cx="478284" cy="478284"/>
          </a:xfrm>
          <a:prstGeom prst="rect">
            <a:avLst/>
          </a:prstGeom>
          <a:solidFill>
            <a:schemeClr val="bg1"/>
          </a:solidFill>
          <a:ln w="28575">
            <a:solidFill>
              <a:schemeClr val="tx1">
                <a:lumMod val="50000"/>
              </a:schemeClr>
            </a:solidFill>
          </a:ln>
        </p:spPr>
      </p:pic>
      <p:pic>
        <p:nvPicPr>
          <p:cNvPr id="33" name="Picture 32"/>
          <p:cNvPicPr>
            <a:picLocks noChangeAspect="1"/>
          </p:cNvPicPr>
          <p:nvPr/>
        </p:nvPicPr>
        <p:blipFill>
          <a:blip r:embed="rId3"/>
          <a:stretch>
            <a:fillRect/>
          </a:stretch>
        </p:blipFill>
        <p:spPr>
          <a:xfrm rot="16200000">
            <a:off x="2231391" y="2228885"/>
            <a:ext cx="486663" cy="486663"/>
          </a:xfrm>
          <a:prstGeom prst="rect">
            <a:avLst/>
          </a:prstGeom>
          <a:solidFill>
            <a:schemeClr val="bg1"/>
          </a:solidFill>
          <a:ln w="28575">
            <a:solidFill>
              <a:schemeClr val="tx1">
                <a:lumMod val="50000"/>
              </a:schemeClr>
            </a:solidFill>
          </a:ln>
        </p:spPr>
      </p:pic>
      <p:sp>
        <p:nvSpPr>
          <p:cNvPr id="73" name="Rounded Rectangle 72"/>
          <p:cNvSpPr/>
          <p:nvPr/>
        </p:nvSpPr>
        <p:spPr>
          <a:xfrm>
            <a:off x="4994459" y="1815028"/>
            <a:ext cx="2923747" cy="1199248"/>
          </a:xfrm>
          <a:prstGeom prst="roundRect">
            <a:avLst>
              <a:gd name="adj" fmla="val 14885"/>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solidFill>
                  <a:schemeClr val="tx1"/>
                </a:solidFill>
                <a:latin typeface="Arial" charset="0"/>
                <a:ea typeface="Arial" charset="0"/>
                <a:cs typeface="Arial" charset="0"/>
              </a:rPr>
              <a:t>Order Microservice</a:t>
            </a:r>
          </a:p>
        </p:txBody>
      </p:sp>
      <p:pic>
        <p:nvPicPr>
          <p:cNvPr id="74" name="Picture 73"/>
          <p:cNvPicPr>
            <a:picLocks noChangeAspect="1"/>
          </p:cNvPicPr>
          <p:nvPr/>
        </p:nvPicPr>
        <p:blipFill>
          <a:blip r:embed="rId4"/>
          <a:stretch>
            <a:fillRect/>
          </a:stretch>
        </p:blipFill>
        <p:spPr>
          <a:xfrm>
            <a:off x="7025399" y="2247933"/>
            <a:ext cx="748992" cy="465240"/>
          </a:xfrm>
          <a:prstGeom prst="rect">
            <a:avLst/>
          </a:prstGeom>
        </p:spPr>
      </p:pic>
      <p:sp>
        <p:nvSpPr>
          <p:cNvPr id="75" name="TextBox 74"/>
          <p:cNvSpPr txBox="1"/>
          <p:nvPr/>
        </p:nvSpPr>
        <p:spPr>
          <a:xfrm>
            <a:off x="6245609" y="2819951"/>
            <a:ext cx="411972" cy="184666"/>
          </a:xfrm>
          <a:prstGeom prst="rect">
            <a:avLst/>
          </a:prstGeom>
          <a:noFill/>
        </p:spPr>
        <p:txBody>
          <a:bodyPr wrap="none" lIns="0" tIns="0" rIns="0" bIns="0" rtlCol="0">
            <a:spAutoFit/>
          </a:bodyPr>
          <a:lstStyle/>
          <a:p>
            <a:pPr algn="ctr"/>
            <a:r>
              <a:rPr lang="en-US" sz="1200" b="1">
                <a:latin typeface="Arial" charset="0"/>
                <a:ea typeface="Arial" charset="0"/>
                <a:cs typeface="Arial" charset="0"/>
              </a:rPr>
              <a:t>Logic</a:t>
            </a:r>
            <a:endParaRPr lang="en-US" sz="1200" b="1" dirty="0">
              <a:latin typeface="Arial" charset="0"/>
              <a:ea typeface="Arial" charset="0"/>
              <a:cs typeface="Arial" charset="0"/>
            </a:endParaRPr>
          </a:p>
        </p:txBody>
      </p:sp>
      <p:sp>
        <p:nvSpPr>
          <p:cNvPr id="76" name="TextBox 75"/>
          <p:cNvSpPr txBox="1"/>
          <p:nvPr/>
        </p:nvSpPr>
        <p:spPr>
          <a:xfrm>
            <a:off x="7225466" y="2780182"/>
            <a:ext cx="375103" cy="184666"/>
          </a:xfrm>
          <a:prstGeom prst="rect">
            <a:avLst/>
          </a:prstGeom>
          <a:noFill/>
        </p:spPr>
        <p:txBody>
          <a:bodyPr wrap="none" lIns="0" tIns="0" rIns="0" bIns="0" rtlCol="0">
            <a:spAutoFit/>
          </a:bodyPr>
          <a:lstStyle/>
          <a:p>
            <a:r>
              <a:rPr lang="en-US" sz="1200" b="1" dirty="0">
                <a:latin typeface="Arial" charset="0"/>
                <a:ea typeface="Arial" charset="0"/>
                <a:cs typeface="Arial" charset="0"/>
              </a:rPr>
              <a:t>State</a:t>
            </a:r>
          </a:p>
        </p:txBody>
      </p:sp>
      <p:grpSp>
        <p:nvGrpSpPr>
          <p:cNvPr id="77" name="Group 76"/>
          <p:cNvGrpSpPr/>
          <p:nvPr/>
        </p:nvGrpSpPr>
        <p:grpSpPr>
          <a:xfrm>
            <a:off x="5244602" y="2229606"/>
            <a:ext cx="574869" cy="775011"/>
            <a:chOff x="7185238" y="1834985"/>
            <a:chExt cx="431152" cy="581258"/>
          </a:xfrm>
        </p:grpSpPr>
        <p:sp>
          <p:nvSpPr>
            <p:cNvPr id="78" name="Rectangle 77"/>
            <p:cNvSpPr/>
            <p:nvPr/>
          </p:nvSpPr>
          <p:spPr>
            <a:xfrm>
              <a:off x="7185238" y="1834985"/>
              <a:ext cx="431152" cy="392259"/>
            </a:xfrm>
            <a:prstGeom prst="rect">
              <a:avLst/>
            </a:prstGeom>
            <a:solidFill>
              <a:schemeClr val="bg1"/>
            </a:solidFill>
            <a:ln w="285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50000"/>
                    </a:schemeClr>
                  </a:solidFill>
                </a:rPr>
                <a:t>{  }</a:t>
              </a:r>
            </a:p>
          </p:txBody>
        </p:sp>
        <p:sp>
          <p:nvSpPr>
            <p:cNvPr id="79" name="TextBox 78"/>
            <p:cNvSpPr txBox="1"/>
            <p:nvPr/>
          </p:nvSpPr>
          <p:spPr>
            <a:xfrm>
              <a:off x="7334514" y="2277744"/>
              <a:ext cx="192360" cy="138499"/>
            </a:xfrm>
            <a:prstGeom prst="rect">
              <a:avLst/>
            </a:prstGeom>
            <a:noFill/>
          </p:spPr>
          <p:txBody>
            <a:bodyPr wrap="none" lIns="0" tIns="0" rIns="0" bIns="0" rtlCol="0">
              <a:spAutoFit/>
            </a:bodyPr>
            <a:lstStyle/>
            <a:p>
              <a:pPr algn="ctr"/>
              <a:r>
                <a:rPr lang="en-US" sz="1200" b="1">
                  <a:latin typeface="Arial" charset="0"/>
                  <a:ea typeface="Arial" charset="0"/>
                  <a:cs typeface="Arial" charset="0"/>
                </a:rPr>
                <a:t>API</a:t>
              </a:r>
              <a:endParaRPr lang="en-US" sz="1200" b="1" dirty="0">
                <a:latin typeface="Arial" charset="0"/>
                <a:ea typeface="Arial" charset="0"/>
                <a:cs typeface="Arial" charset="0"/>
              </a:endParaRPr>
            </a:p>
          </p:txBody>
        </p:sp>
      </p:grpSp>
      <p:pic>
        <p:nvPicPr>
          <p:cNvPr id="80" name="Picture 79"/>
          <p:cNvPicPr>
            <a:picLocks noChangeAspect="1"/>
          </p:cNvPicPr>
          <p:nvPr/>
        </p:nvPicPr>
        <p:blipFill>
          <a:blip r:embed="rId3"/>
          <a:stretch>
            <a:fillRect/>
          </a:stretch>
        </p:blipFill>
        <p:spPr>
          <a:xfrm rot="16200000">
            <a:off x="6222946" y="2258939"/>
            <a:ext cx="486663" cy="486663"/>
          </a:xfrm>
          <a:prstGeom prst="rect">
            <a:avLst/>
          </a:prstGeom>
          <a:solidFill>
            <a:schemeClr val="bg1"/>
          </a:solidFill>
          <a:ln w="28575">
            <a:solidFill>
              <a:schemeClr val="tx1">
                <a:lumMod val="50000"/>
              </a:schemeClr>
            </a:solidFill>
          </a:ln>
        </p:spPr>
      </p:pic>
      <p:sp>
        <p:nvSpPr>
          <p:cNvPr id="81" name="Rounded Rectangle 80"/>
          <p:cNvSpPr/>
          <p:nvPr/>
        </p:nvSpPr>
        <p:spPr>
          <a:xfrm>
            <a:off x="4994459" y="4381871"/>
            <a:ext cx="2923747" cy="1199248"/>
          </a:xfrm>
          <a:prstGeom prst="roundRect">
            <a:avLst>
              <a:gd name="adj" fmla="val 14885"/>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solidFill>
                  <a:schemeClr val="tx1"/>
                </a:solidFill>
                <a:latin typeface="Arial" charset="0"/>
                <a:ea typeface="Arial" charset="0"/>
                <a:cs typeface="Arial" charset="0"/>
              </a:rPr>
              <a:t>Stock Microservice</a:t>
            </a:r>
          </a:p>
        </p:txBody>
      </p:sp>
      <p:pic>
        <p:nvPicPr>
          <p:cNvPr id="82" name="Picture 81"/>
          <p:cNvPicPr>
            <a:picLocks noChangeAspect="1"/>
          </p:cNvPicPr>
          <p:nvPr/>
        </p:nvPicPr>
        <p:blipFill>
          <a:blip r:embed="rId4"/>
          <a:stretch>
            <a:fillRect/>
          </a:stretch>
        </p:blipFill>
        <p:spPr>
          <a:xfrm>
            <a:off x="7025399" y="4814776"/>
            <a:ext cx="748992" cy="465240"/>
          </a:xfrm>
          <a:prstGeom prst="rect">
            <a:avLst/>
          </a:prstGeom>
        </p:spPr>
      </p:pic>
      <p:sp>
        <p:nvSpPr>
          <p:cNvPr id="83" name="TextBox 82"/>
          <p:cNvSpPr txBox="1"/>
          <p:nvPr/>
        </p:nvSpPr>
        <p:spPr>
          <a:xfrm>
            <a:off x="7225466" y="5347024"/>
            <a:ext cx="375103" cy="184666"/>
          </a:xfrm>
          <a:prstGeom prst="rect">
            <a:avLst/>
          </a:prstGeom>
          <a:noFill/>
        </p:spPr>
        <p:txBody>
          <a:bodyPr wrap="none" lIns="0" tIns="0" rIns="0" bIns="0" rtlCol="0">
            <a:spAutoFit/>
          </a:bodyPr>
          <a:lstStyle/>
          <a:p>
            <a:r>
              <a:rPr lang="en-US" sz="1200" b="1" dirty="0">
                <a:latin typeface="Arial" charset="0"/>
                <a:ea typeface="Arial" charset="0"/>
                <a:cs typeface="Arial" charset="0"/>
              </a:rPr>
              <a:t>State</a:t>
            </a:r>
          </a:p>
        </p:txBody>
      </p:sp>
      <p:grpSp>
        <p:nvGrpSpPr>
          <p:cNvPr id="84" name="Group 83"/>
          <p:cNvGrpSpPr/>
          <p:nvPr/>
        </p:nvGrpSpPr>
        <p:grpSpPr>
          <a:xfrm>
            <a:off x="5244602" y="4796449"/>
            <a:ext cx="574869" cy="775011"/>
            <a:chOff x="7185238" y="3455316"/>
            <a:chExt cx="431152" cy="581258"/>
          </a:xfrm>
        </p:grpSpPr>
        <p:sp>
          <p:nvSpPr>
            <p:cNvPr id="85" name="Rectangle 84"/>
            <p:cNvSpPr/>
            <p:nvPr/>
          </p:nvSpPr>
          <p:spPr>
            <a:xfrm>
              <a:off x="7185238" y="3455316"/>
              <a:ext cx="431152" cy="392259"/>
            </a:xfrm>
            <a:prstGeom prst="rect">
              <a:avLst/>
            </a:prstGeom>
            <a:solidFill>
              <a:schemeClr val="bg1"/>
            </a:solidFill>
            <a:ln w="285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50000"/>
                    </a:schemeClr>
                  </a:solidFill>
                </a:rPr>
                <a:t>{  }</a:t>
              </a:r>
            </a:p>
          </p:txBody>
        </p:sp>
        <p:sp>
          <p:nvSpPr>
            <p:cNvPr id="86" name="TextBox 85"/>
            <p:cNvSpPr txBox="1"/>
            <p:nvPr/>
          </p:nvSpPr>
          <p:spPr>
            <a:xfrm>
              <a:off x="7334514" y="3898075"/>
              <a:ext cx="192360" cy="138499"/>
            </a:xfrm>
            <a:prstGeom prst="rect">
              <a:avLst/>
            </a:prstGeom>
            <a:noFill/>
          </p:spPr>
          <p:txBody>
            <a:bodyPr wrap="none" lIns="0" tIns="0" rIns="0" bIns="0" rtlCol="0">
              <a:spAutoFit/>
            </a:bodyPr>
            <a:lstStyle/>
            <a:p>
              <a:pPr algn="ctr"/>
              <a:r>
                <a:rPr lang="en-US" sz="1200" b="1">
                  <a:latin typeface="Arial" charset="0"/>
                  <a:ea typeface="Arial" charset="0"/>
                  <a:cs typeface="Arial" charset="0"/>
                </a:rPr>
                <a:t>API</a:t>
              </a:r>
              <a:endParaRPr lang="en-US" sz="1200" b="1" dirty="0">
                <a:latin typeface="Arial" charset="0"/>
                <a:ea typeface="Arial" charset="0"/>
                <a:cs typeface="Arial" charset="0"/>
              </a:endParaRPr>
            </a:p>
          </p:txBody>
        </p:sp>
      </p:grpSp>
      <p:pic>
        <p:nvPicPr>
          <p:cNvPr id="87" name="Picture 86"/>
          <p:cNvPicPr>
            <a:picLocks noChangeAspect="1"/>
          </p:cNvPicPr>
          <p:nvPr/>
        </p:nvPicPr>
        <p:blipFill>
          <a:blip r:embed="rId3"/>
          <a:stretch>
            <a:fillRect/>
          </a:stretch>
        </p:blipFill>
        <p:spPr>
          <a:xfrm rot="16200000">
            <a:off x="6222946" y="4825782"/>
            <a:ext cx="486663" cy="486663"/>
          </a:xfrm>
          <a:prstGeom prst="rect">
            <a:avLst/>
          </a:prstGeom>
          <a:solidFill>
            <a:schemeClr val="bg1"/>
          </a:solidFill>
          <a:ln w="28575">
            <a:solidFill>
              <a:schemeClr val="tx1">
                <a:lumMod val="50000"/>
              </a:schemeClr>
            </a:solidFill>
          </a:ln>
        </p:spPr>
      </p:pic>
      <p:sp>
        <p:nvSpPr>
          <p:cNvPr id="88" name="TextBox 87"/>
          <p:cNvSpPr txBox="1"/>
          <p:nvPr/>
        </p:nvSpPr>
        <p:spPr>
          <a:xfrm>
            <a:off x="6265274" y="5382902"/>
            <a:ext cx="411972" cy="184666"/>
          </a:xfrm>
          <a:prstGeom prst="rect">
            <a:avLst/>
          </a:prstGeom>
          <a:noFill/>
        </p:spPr>
        <p:txBody>
          <a:bodyPr wrap="none" lIns="0" tIns="0" rIns="0" bIns="0" rtlCol="0">
            <a:spAutoFit/>
          </a:bodyPr>
          <a:lstStyle/>
          <a:p>
            <a:pPr algn="ctr"/>
            <a:r>
              <a:rPr lang="en-US" sz="1200" b="1">
                <a:latin typeface="Arial" charset="0"/>
                <a:ea typeface="Arial" charset="0"/>
                <a:cs typeface="Arial" charset="0"/>
              </a:rPr>
              <a:t>Logic</a:t>
            </a:r>
            <a:endParaRPr lang="en-US" sz="1200" b="1" dirty="0">
              <a:latin typeface="Arial" charset="0"/>
              <a:ea typeface="Arial" charset="0"/>
              <a:cs typeface="Arial" charset="0"/>
            </a:endParaRPr>
          </a:p>
        </p:txBody>
      </p:sp>
      <p:sp>
        <p:nvSpPr>
          <p:cNvPr id="116" name="TextBox 115"/>
          <p:cNvSpPr txBox="1"/>
          <p:nvPr/>
        </p:nvSpPr>
        <p:spPr>
          <a:xfrm>
            <a:off x="3218600" y="2564737"/>
            <a:ext cx="1615827" cy="215444"/>
          </a:xfrm>
          <a:prstGeom prst="rect">
            <a:avLst/>
          </a:prstGeom>
          <a:solidFill>
            <a:schemeClr val="bg1"/>
          </a:solidFill>
        </p:spPr>
        <p:txBody>
          <a:bodyPr wrap="none" lIns="0" tIns="0" rIns="0" bIns="0" rtlCol="0">
            <a:spAutoFit/>
          </a:bodyPr>
          <a:lstStyle/>
          <a:p>
            <a:pPr algn="ctr"/>
            <a:r>
              <a:rPr lang="en-US" sz="1400" dirty="0">
                <a:latin typeface="Arial" charset="0"/>
                <a:ea typeface="Arial" charset="0"/>
                <a:cs typeface="Arial" charset="0"/>
              </a:rPr>
              <a:t>Call </a:t>
            </a:r>
            <a:r>
              <a:rPr lang="en-US" sz="1400" b="1" dirty="0" err="1">
                <a:latin typeface="Arial" charset="0"/>
                <a:ea typeface="Arial" charset="0"/>
                <a:cs typeface="Arial" charset="0"/>
              </a:rPr>
              <a:t>PlaceOrderAPI</a:t>
            </a:r>
            <a:endParaRPr lang="en-US" sz="1400" b="1" dirty="0">
              <a:latin typeface="Arial" charset="0"/>
              <a:ea typeface="Arial" charset="0"/>
              <a:cs typeface="Arial" charset="0"/>
            </a:endParaRPr>
          </a:p>
        </p:txBody>
      </p:sp>
      <p:sp>
        <p:nvSpPr>
          <p:cNvPr id="117" name="TextBox 116"/>
          <p:cNvSpPr txBox="1"/>
          <p:nvPr/>
        </p:nvSpPr>
        <p:spPr>
          <a:xfrm>
            <a:off x="6821325" y="3448909"/>
            <a:ext cx="1752082" cy="215444"/>
          </a:xfrm>
          <a:prstGeom prst="rect">
            <a:avLst/>
          </a:prstGeom>
          <a:solidFill>
            <a:schemeClr val="bg1"/>
          </a:solidFill>
        </p:spPr>
        <p:txBody>
          <a:bodyPr wrap="none" lIns="0" tIns="0" rIns="0" bIns="0" rtlCol="0">
            <a:spAutoFit/>
          </a:bodyPr>
          <a:lstStyle/>
          <a:p>
            <a:pPr algn="ctr"/>
            <a:r>
              <a:rPr lang="en-US" sz="1400" dirty="0">
                <a:latin typeface="Arial" charset="0"/>
                <a:ea typeface="Arial" charset="0"/>
                <a:cs typeface="Arial" charset="0"/>
              </a:rPr>
              <a:t>Call </a:t>
            </a:r>
            <a:r>
              <a:rPr lang="en-US" sz="1400" b="1" dirty="0" err="1">
                <a:latin typeface="Arial" charset="0"/>
                <a:ea typeface="Arial" charset="0"/>
                <a:cs typeface="Arial" charset="0"/>
              </a:rPr>
              <a:t>UpdateStockAPI</a:t>
            </a:r>
            <a:endParaRPr lang="en-US" sz="1400" b="1" dirty="0">
              <a:latin typeface="Arial" charset="0"/>
              <a:ea typeface="Arial" charset="0"/>
              <a:cs typeface="Arial" charset="0"/>
            </a:endParaRPr>
          </a:p>
        </p:txBody>
      </p:sp>
      <p:sp>
        <p:nvSpPr>
          <p:cNvPr id="34" name="Right Arrow 33"/>
          <p:cNvSpPr/>
          <p:nvPr/>
        </p:nvSpPr>
        <p:spPr>
          <a:xfrm>
            <a:off x="3216463" y="2277096"/>
            <a:ext cx="1728000" cy="240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chemeClr val="tx1"/>
              </a:solidFill>
            </a:endParaRPr>
          </a:p>
        </p:txBody>
      </p:sp>
      <p:grpSp>
        <p:nvGrpSpPr>
          <p:cNvPr id="35" name="Group 34"/>
          <p:cNvGrpSpPr/>
          <p:nvPr/>
        </p:nvGrpSpPr>
        <p:grpSpPr>
          <a:xfrm rot="5400000">
            <a:off x="3855302" y="2149794"/>
            <a:ext cx="319564" cy="427255"/>
            <a:chOff x="8545552" y="1125595"/>
            <a:chExt cx="239673" cy="320441"/>
          </a:xfrm>
        </p:grpSpPr>
        <p:sp>
          <p:nvSpPr>
            <p:cNvPr id="36" name="Rectangle 35"/>
            <p:cNvSpPr/>
            <p:nvPr/>
          </p:nvSpPr>
          <p:spPr>
            <a:xfrm>
              <a:off x="8545552" y="1125595"/>
              <a:ext cx="239673" cy="320441"/>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sp>
          <p:nvSpPr>
            <p:cNvPr id="37" name="U-Turn Arrow 36"/>
            <p:cNvSpPr/>
            <p:nvPr/>
          </p:nvSpPr>
          <p:spPr>
            <a:xfrm>
              <a:off x="8592444" y="1164524"/>
              <a:ext cx="158405" cy="225422"/>
            </a:xfrm>
            <a:prstGeom prst="uturnArrow">
              <a:avLst>
                <a:gd name="adj1" fmla="val 17814"/>
                <a:gd name="adj2" fmla="val 23583"/>
                <a:gd name="adj3" fmla="val 25000"/>
                <a:gd name="adj4" fmla="val 42888"/>
                <a:gd name="adj5" fmla="val 100000"/>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grpSp>
      <p:sp>
        <p:nvSpPr>
          <p:cNvPr id="42" name="Right Arrow 41"/>
          <p:cNvSpPr/>
          <p:nvPr/>
        </p:nvSpPr>
        <p:spPr>
          <a:xfrm rot="5400000">
            <a:off x="5827595" y="3594987"/>
            <a:ext cx="1248000" cy="240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chemeClr val="tx1"/>
              </a:solidFill>
            </a:endParaRPr>
          </a:p>
        </p:txBody>
      </p:sp>
      <p:grpSp>
        <p:nvGrpSpPr>
          <p:cNvPr id="43" name="Group 42"/>
          <p:cNvGrpSpPr/>
          <p:nvPr/>
        </p:nvGrpSpPr>
        <p:grpSpPr>
          <a:xfrm rot="10800000">
            <a:off x="6291813" y="3438817"/>
            <a:ext cx="319564" cy="427255"/>
            <a:chOff x="8545552" y="1125595"/>
            <a:chExt cx="239673" cy="320441"/>
          </a:xfrm>
        </p:grpSpPr>
        <p:sp>
          <p:nvSpPr>
            <p:cNvPr id="44" name="Rectangle 43"/>
            <p:cNvSpPr/>
            <p:nvPr/>
          </p:nvSpPr>
          <p:spPr>
            <a:xfrm>
              <a:off x="8545552" y="1125595"/>
              <a:ext cx="239673" cy="320441"/>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sp>
          <p:nvSpPr>
            <p:cNvPr id="45" name="U-Turn Arrow 44"/>
            <p:cNvSpPr/>
            <p:nvPr/>
          </p:nvSpPr>
          <p:spPr>
            <a:xfrm>
              <a:off x="8592444" y="1164524"/>
              <a:ext cx="158405" cy="225422"/>
            </a:xfrm>
            <a:prstGeom prst="uturnArrow">
              <a:avLst>
                <a:gd name="adj1" fmla="val 17814"/>
                <a:gd name="adj2" fmla="val 23583"/>
                <a:gd name="adj3" fmla="val 25000"/>
                <a:gd name="adj4" fmla="val 42888"/>
                <a:gd name="adj5" fmla="val 100000"/>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grpSp>
      <p:sp>
        <p:nvSpPr>
          <p:cNvPr id="46" name="Rectangle 45">
            <a:extLst>
              <a:ext uri="{FF2B5EF4-FFF2-40B4-BE49-F238E27FC236}">
                <a16:creationId xmlns:a16="http://schemas.microsoft.com/office/drawing/2014/main" id="{21C0C50C-C218-F44B-89E9-935CC39AF7BF}"/>
              </a:ext>
            </a:extLst>
          </p:cNvPr>
          <p:cNvSpPr/>
          <p:nvPr/>
        </p:nvSpPr>
        <p:spPr>
          <a:xfrm>
            <a:off x="967778" y="4534548"/>
            <a:ext cx="2427611" cy="1046571"/>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grpSp>
        <p:nvGrpSpPr>
          <p:cNvPr id="47" name="Group 46">
            <a:extLst>
              <a:ext uri="{FF2B5EF4-FFF2-40B4-BE49-F238E27FC236}">
                <a16:creationId xmlns:a16="http://schemas.microsoft.com/office/drawing/2014/main" id="{315CED5E-FACC-9943-B1F2-C4435DA48028}"/>
              </a:ext>
            </a:extLst>
          </p:cNvPr>
          <p:cNvGrpSpPr/>
          <p:nvPr/>
        </p:nvGrpSpPr>
        <p:grpSpPr>
          <a:xfrm>
            <a:off x="1071614" y="4927341"/>
            <a:ext cx="343160" cy="241939"/>
            <a:chOff x="7836530" y="946570"/>
            <a:chExt cx="257370" cy="181454"/>
          </a:xfrm>
        </p:grpSpPr>
        <p:sp>
          <p:nvSpPr>
            <p:cNvPr id="48" name="Rectangle 47">
              <a:extLst>
                <a:ext uri="{FF2B5EF4-FFF2-40B4-BE49-F238E27FC236}">
                  <a16:creationId xmlns:a16="http://schemas.microsoft.com/office/drawing/2014/main" id="{F100AFB7-F850-CD45-ADDC-2799A1F4503F}"/>
                </a:ext>
              </a:extLst>
            </p:cNvPr>
            <p:cNvSpPr/>
            <p:nvPr/>
          </p:nvSpPr>
          <p:spPr>
            <a:xfrm rot="5400000">
              <a:off x="7874488" y="908612"/>
              <a:ext cx="181454" cy="257370"/>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sp>
          <p:nvSpPr>
            <p:cNvPr id="49" name="Right Arrow 48">
              <a:extLst>
                <a:ext uri="{FF2B5EF4-FFF2-40B4-BE49-F238E27FC236}">
                  <a16:creationId xmlns:a16="http://schemas.microsoft.com/office/drawing/2014/main" id="{4AE77BCA-79FB-124F-9A25-323373EBC931}"/>
                </a:ext>
              </a:extLst>
            </p:cNvPr>
            <p:cNvSpPr/>
            <p:nvPr/>
          </p:nvSpPr>
          <p:spPr>
            <a:xfrm>
              <a:off x="7875215" y="1008809"/>
              <a:ext cx="180000" cy="54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grpSp>
      <p:grpSp>
        <p:nvGrpSpPr>
          <p:cNvPr id="50" name="Group 49">
            <a:extLst>
              <a:ext uri="{FF2B5EF4-FFF2-40B4-BE49-F238E27FC236}">
                <a16:creationId xmlns:a16="http://schemas.microsoft.com/office/drawing/2014/main" id="{53DAADBB-F3F5-2E44-81D6-E6C70AD8D10E}"/>
              </a:ext>
            </a:extLst>
          </p:cNvPr>
          <p:cNvGrpSpPr/>
          <p:nvPr/>
        </p:nvGrpSpPr>
        <p:grpSpPr>
          <a:xfrm>
            <a:off x="1066195" y="5244175"/>
            <a:ext cx="343160" cy="241939"/>
            <a:chOff x="8499553" y="464121"/>
            <a:chExt cx="257370" cy="181454"/>
          </a:xfrm>
        </p:grpSpPr>
        <p:sp>
          <p:nvSpPr>
            <p:cNvPr id="51" name="Rectangle 50">
              <a:extLst>
                <a:ext uri="{FF2B5EF4-FFF2-40B4-BE49-F238E27FC236}">
                  <a16:creationId xmlns:a16="http://schemas.microsoft.com/office/drawing/2014/main" id="{AE865576-EA90-A64C-9E0A-8F70D272FB42}"/>
                </a:ext>
              </a:extLst>
            </p:cNvPr>
            <p:cNvSpPr/>
            <p:nvPr/>
          </p:nvSpPr>
          <p:spPr>
            <a:xfrm rot="5400000">
              <a:off x="8537511" y="426163"/>
              <a:ext cx="181454" cy="257370"/>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sp>
          <p:nvSpPr>
            <p:cNvPr id="52" name="Right Arrow 51">
              <a:extLst>
                <a:ext uri="{FF2B5EF4-FFF2-40B4-BE49-F238E27FC236}">
                  <a16:creationId xmlns:a16="http://schemas.microsoft.com/office/drawing/2014/main" id="{5AEBB202-41F9-AD41-9778-8AF4D6106F15}"/>
                </a:ext>
              </a:extLst>
            </p:cNvPr>
            <p:cNvSpPr/>
            <p:nvPr/>
          </p:nvSpPr>
          <p:spPr>
            <a:xfrm>
              <a:off x="8538238" y="481656"/>
              <a:ext cx="180000" cy="54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sp>
          <p:nvSpPr>
            <p:cNvPr id="53" name="Right Arrow 52">
              <a:extLst>
                <a:ext uri="{FF2B5EF4-FFF2-40B4-BE49-F238E27FC236}">
                  <a16:creationId xmlns:a16="http://schemas.microsoft.com/office/drawing/2014/main" id="{1E407376-4395-0249-8C55-F362E424D104}"/>
                </a:ext>
              </a:extLst>
            </p:cNvPr>
            <p:cNvSpPr/>
            <p:nvPr/>
          </p:nvSpPr>
          <p:spPr>
            <a:xfrm rot="10800000">
              <a:off x="8534174" y="563654"/>
              <a:ext cx="180000" cy="54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grpSp>
      <p:grpSp>
        <p:nvGrpSpPr>
          <p:cNvPr id="54" name="Group 53">
            <a:extLst>
              <a:ext uri="{FF2B5EF4-FFF2-40B4-BE49-F238E27FC236}">
                <a16:creationId xmlns:a16="http://schemas.microsoft.com/office/drawing/2014/main" id="{2C48685E-B10B-DE42-9821-7CE6DF0C01A3}"/>
              </a:ext>
            </a:extLst>
          </p:cNvPr>
          <p:cNvGrpSpPr/>
          <p:nvPr/>
        </p:nvGrpSpPr>
        <p:grpSpPr>
          <a:xfrm rot="5400000">
            <a:off x="1116806" y="4572353"/>
            <a:ext cx="241939" cy="343160"/>
            <a:chOff x="8545552" y="1125595"/>
            <a:chExt cx="239673" cy="320441"/>
          </a:xfrm>
        </p:grpSpPr>
        <p:sp>
          <p:nvSpPr>
            <p:cNvPr id="55" name="Rectangle 54">
              <a:extLst>
                <a:ext uri="{FF2B5EF4-FFF2-40B4-BE49-F238E27FC236}">
                  <a16:creationId xmlns:a16="http://schemas.microsoft.com/office/drawing/2014/main" id="{CD75A0EC-D7ED-D247-9176-FCDDD23099E3}"/>
                </a:ext>
              </a:extLst>
            </p:cNvPr>
            <p:cNvSpPr/>
            <p:nvPr/>
          </p:nvSpPr>
          <p:spPr>
            <a:xfrm>
              <a:off x="8545552" y="1125595"/>
              <a:ext cx="239673" cy="320441"/>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sp>
          <p:nvSpPr>
            <p:cNvPr id="56" name="U-Turn Arrow 55">
              <a:extLst>
                <a:ext uri="{FF2B5EF4-FFF2-40B4-BE49-F238E27FC236}">
                  <a16:creationId xmlns:a16="http://schemas.microsoft.com/office/drawing/2014/main" id="{7D0F2619-2BC6-2944-80E8-47A1478D56AE}"/>
                </a:ext>
              </a:extLst>
            </p:cNvPr>
            <p:cNvSpPr/>
            <p:nvPr/>
          </p:nvSpPr>
          <p:spPr>
            <a:xfrm>
              <a:off x="8592444" y="1164524"/>
              <a:ext cx="158405" cy="225422"/>
            </a:xfrm>
            <a:prstGeom prst="uturnArrow">
              <a:avLst>
                <a:gd name="adj1" fmla="val 17814"/>
                <a:gd name="adj2" fmla="val 23583"/>
                <a:gd name="adj3" fmla="val 25000"/>
                <a:gd name="adj4" fmla="val 42888"/>
                <a:gd name="adj5" fmla="val 100000"/>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grpSp>
      <p:sp>
        <p:nvSpPr>
          <p:cNvPr id="57" name="TextBox 56">
            <a:extLst>
              <a:ext uri="{FF2B5EF4-FFF2-40B4-BE49-F238E27FC236}">
                <a16:creationId xmlns:a16="http://schemas.microsoft.com/office/drawing/2014/main" id="{8FBD6CEF-E3EF-0B4B-AED9-20C28B3871F3}"/>
              </a:ext>
            </a:extLst>
          </p:cNvPr>
          <p:cNvSpPr txBox="1"/>
          <p:nvPr/>
        </p:nvSpPr>
        <p:spPr>
          <a:xfrm>
            <a:off x="1512521" y="4629425"/>
            <a:ext cx="1715213" cy="205121"/>
          </a:xfrm>
          <a:prstGeom prst="rect">
            <a:avLst/>
          </a:prstGeom>
          <a:noFill/>
        </p:spPr>
        <p:txBody>
          <a:bodyPr wrap="none" lIns="0" tIns="0" rIns="0" bIns="0" rtlCol="0">
            <a:spAutoFit/>
          </a:bodyPr>
          <a:lstStyle/>
          <a:p>
            <a:r>
              <a:rPr lang="en-GB" sz="1333" dirty="0">
                <a:latin typeface="Arial" charset="0"/>
                <a:ea typeface="Arial" charset="0"/>
                <a:cs typeface="Arial" charset="0"/>
              </a:rPr>
              <a:t>sync request/response</a:t>
            </a:r>
          </a:p>
        </p:txBody>
      </p:sp>
      <p:sp>
        <p:nvSpPr>
          <p:cNvPr id="58" name="TextBox 57">
            <a:extLst>
              <a:ext uri="{FF2B5EF4-FFF2-40B4-BE49-F238E27FC236}">
                <a16:creationId xmlns:a16="http://schemas.microsoft.com/office/drawing/2014/main" id="{BA4AFCD1-A6B4-5C47-985C-1944B0955562}"/>
              </a:ext>
            </a:extLst>
          </p:cNvPr>
          <p:cNvSpPr txBox="1"/>
          <p:nvPr/>
        </p:nvSpPr>
        <p:spPr>
          <a:xfrm>
            <a:off x="1512521" y="5236641"/>
            <a:ext cx="1809791" cy="205121"/>
          </a:xfrm>
          <a:prstGeom prst="rect">
            <a:avLst/>
          </a:prstGeom>
          <a:noFill/>
        </p:spPr>
        <p:txBody>
          <a:bodyPr wrap="none" lIns="0" tIns="0" rIns="0" bIns="0" rtlCol="0">
            <a:spAutoFit/>
          </a:bodyPr>
          <a:lstStyle/>
          <a:p>
            <a:r>
              <a:rPr lang="en-GB" sz="1333" dirty="0" err="1">
                <a:latin typeface="Arial" charset="0"/>
                <a:ea typeface="Arial" charset="0"/>
                <a:cs typeface="Arial" charset="0"/>
              </a:rPr>
              <a:t>async</a:t>
            </a:r>
            <a:r>
              <a:rPr lang="en-GB" sz="1333" dirty="0">
                <a:latin typeface="Arial" charset="0"/>
                <a:ea typeface="Arial" charset="0"/>
                <a:cs typeface="Arial" charset="0"/>
              </a:rPr>
              <a:t> request/response</a:t>
            </a:r>
          </a:p>
        </p:txBody>
      </p:sp>
      <p:sp>
        <p:nvSpPr>
          <p:cNvPr id="59" name="TextBox 58">
            <a:extLst>
              <a:ext uri="{FF2B5EF4-FFF2-40B4-BE49-F238E27FC236}">
                <a16:creationId xmlns:a16="http://schemas.microsoft.com/office/drawing/2014/main" id="{A7C74769-28EC-0041-BCEF-3E7EF69D705B}"/>
              </a:ext>
            </a:extLst>
          </p:cNvPr>
          <p:cNvSpPr txBox="1"/>
          <p:nvPr/>
        </p:nvSpPr>
        <p:spPr>
          <a:xfrm>
            <a:off x="1512521" y="4937378"/>
            <a:ext cx="1611018" cy="205121"/>
          </a:xfrm>
          <a:prstGeom prst="rect">
            <a:avLst/>
          </a:prstGeom>
          <a:noFill/>
        </p:spPr>
        <p:txBody>
          <a:bodyPr wrap="none" lIns="0" tIns="0" rIns="0" bIns="0" rtlCol="0">
            <a:spAutoFit/>
          </a:bodyPr>
          <a:lstStyle/>
          <a:p>
            <a:r>
              <a:rPr lang="en-GB" sz="1333" dirty="0" err="1">
                <a:latin typeface="Arial" charset="0"/>
                <a:ea typeface="Arial" charset="0"/>
                <a:cs typeface="Arial" charset="0"/>
              </a:rPr>
              <a:t>async</a:t>
            </a:r>
            <a:r>
              <a:rPr lang="en-GB" sz="1333" dirty="0">
                <a:latin typeface="Arial" charset="0"/>
                <a:ea typeface="Arial" charset="0"/>
                <a:cs typeface="Arial" charset="0"/>
              </a:rPr>
              <a:t>, event pub/sub</a:t>
            </a:r>
          </a:p>
        </p:txBody>
      </p:sp>
      <p:pic>
        <p:nvPicPr>
          <p:cNvPr id="60" name="Picture 59"/>
          <p:cNvPicPr>
            <a:picLocks noChangeAspect="1"/>
          </p:cNvPicPr>
          <p:nvPr/>
        </p:nvPicPr>
        <p:blipFill>
          <a:blip r:embed="rId5"/>
          <a:stretch>
            <a:fillRect/>
          </a:stretch>
        </p:blipFill>
        <p:spPr>
          <a:xfrm>
            <a:off x="11491220" y="65336"/>
            <a:ext cx="611634" cy="748681"/>
          </a:xfrm>
          <a:prstGeom prst="rect">
            <a:avLst/>
          </a:prstGeom>
        </p:spPr>
      </p:pic>
    </p:spTree>
    <p:extLst>
      <p:ext uri="{BB962C8B-B14F-4D97-AF65-F5344CB8AC3E}">
        <p14:creationId xmlns:p14="http://schemas.microsoft.com/office/powerpoint/2010/main" val="294228594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2441" y="365125"/>
            <a:ext cx="11192259" cy="1325563"/>
          </a:xfrm>
        </p:spPr>
        <p:txBody>
          <a:bodyPr/>
          <a:lstStyle/>
          <a:p>
            <a:r>
              <a:rPr lang="en-US" dirty="0"/>
              <a:t>3 mechanisms through which </a:t>
            </a:r>
            <a:r>
              <a:rPr lang="en-US" dirty="0">
                <a:solidFill>
                  <a:schemeClr val="dk1"/>
                </a:solidFill>
              </a:rPr>
              <a:t> Services</a:t>
            </a:r>
            <a:r>
              <a:rPr lang="en-US" dirty="0"/>
              <a:t> interact</a:t>
            </a:r>
            <a:endParaRPr lang="en-GB" dirty="0"/>
          </a:p>
        </p:txBody>
      </p:sp>
      <p:sp>
        <p:nvSpPr>
          <p:cNvPr id="25" name="Content Placeholder 24"/>
          <p:cNvSpPr>
            <a:spLocks noGrp="1"/>
          </p:cNvSpPr>
          <p:nvPr>
            <p:ph sz="quarter" idx="13"/>
          </p:nvPr>
        </p:nvSpPr>
        <p:spPr>
          <a:xfrm>
            <a:off x="865455" y="1687383"/>
            <a:ext cx="5314216" cy="4655999"/>
          </a:xfrm>
        </p:spPr>
        <p:txBody>
          <a:bodyPr/>
          <a:lstStyle/>
          <a:p>
            <a:pPr algn="ctr"/>
            <a:r>
              <a:rPr lang="en-GB" sz="2400" b="1" dirty="0"/>
              <a:t>Request-Driven (Imperative)</a:t>
            </a:r>
          </a:p>
        </p:txBody>
      </p:sp>
      <p:sp>
        <p:nvSpPr>
          <p:cNvPr id="26" name="Content Placeholder 25"/>
          <p:cNvSpPr>
            <a:spLocks noGrp="1"/>
          </p:cNvSpPr>
          <p:nvPr>
            <p:ph sz="quarter" idx="14"/>
          </p:nvPr>
        </p:nvSpPr>
        <p:spPr>
          <a:xfrm>
            <a:off x="6673312" y="1689651"/>
            <a:ext cx="5040321" cy="4655999"/>
          </a:xfrm>
        </p:spPr>
        <p:txBody>
          <a:bodyPr/>
          <a:lstStyle/>
          <a:p>
            <a:pPr algn="ctr"/>
            <a:r>
              <a:rPr lang="en-GB" sz="2400" b="1" dirty="0"/>
              <a:t>Event Driven (Functional)</a:t>
            </a:r>
          </a:p>
        </p:txBody>
      </p:sp>
      <p:sp>
        <p:nvSpPr>
          <p:cNvPr id="9" name="Rounded Rectangle 8"/>
          <p:cNvSpPr/>
          <p:nvPr/>
        </p:nvSpPr>
        <p:spPr>
          <a:xfrm>
            <a:off x="5558290" y="2463554"/>
            <a:ext cx="1663485" cy="2974856"/>
          </a:xfrm>
          <a:prstGeom prst="roundRect">
            <a:avLst>
              <a:gd name="adj" fmla="val 14885"/>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600" b="1" dirty="0">
                <a:solidFill>
                  <a:schemeClr val="tx1"/>
                </a:solidFill>
                <a:latin typeface="Arial" charset="0"/>
                <a:ea typeface="Arial" charset="0"/>
                <a:cs typeface="Arial" charset="0"/>
              </a:rPr>
              <a:t>Service</a:t>
            </a:r>
            <a:endParaRPr lang="en-US" sz="1400" b="1" dirty="0">
              <a:solidFill>
                <a:schemeClr val="tx1"/>
              </a:solidFill>
              <a:latin typeface="Arial" charset="0"/>
              <a:ea typeface="Arial" charset="0"/>
              <a:cs typeface="Arial" charset="0"/>
            </a:endParaRPr>
          </a:p>
        </p:txBody>
      </p:sp>
      <p:pic>
        <p:nvPicPr>
          <p:cNvPr id="10" name="Picture 9"/>
          <p:cNvPicPr>
            <a:picLocks noChangeAspect="1"/>
          </p:cNvPicPr>
          <p:nvPr/>
        </p:nvPicPr>
        <p:blipFill>
          <a:blip r:embed="rId2"/>
          <a:stretch>
            <a:fillRect/>
          </a:stretch>
        </p:blipFill>
        <p:spPr>
          <a:xfrm>
            <a:off x="6015503" y="4399047"/>
            <a:ext cx="748992" cy="465240"/>
          </a:xfrm>
          <a:prstGeom prst="rect">
            <a:avLst/>
          </a:prstGeom>
        </p:spPr>
      </p:pic>
      <p:sp>
        <p:nvSpPr>
          <p:cNvPr id="11" name="TextBox 10"/>
          <p:cNvSpPr txBox="1"/>
          <p:nvPr/>
        </p:nvSpPr>
        <p:spPr>
          <a:xfrm>
            <a:off x="6134253" y="3695358"/>
            <a:ext cx="411972" cy="184666"/>
          </a:xfrm>
          <a:prstGeom prst="rect">
            <a:avLst/>
          </a:prstGeom>
          <a:noFill/>
        </p:spPr>
        <p:txBody>
          <a:bodyPr wrap="none" lIns="0" tIns="0" rIns="0" bIns="0" rtlCol="0">
            <a:spAutoFit/>
          </a:bodyPr>
          <a:lstStyle/>
          <a:p>
            <a:pPr algn="ctr"/>
            <a:r>
              <a:rPr lang="en-US" sz="1200" b="1">
                <a:latin typeface="Arial" charset="0"/>
                <a:ea typeface="Arial" charset="0"/>
                <a:cs typeface="Arial" charset="0"/>
              </a:rPr>
              <a:t>Logic</a:t>
            </a:r>
            <a:endParaRPr lang="en-US" sz="1200" b="1" dirty="0">
              <a:latin typeface="Arial" charset="0"/>
              <a:ea typeface="Arial" charset="0"/>
              <a:cs typeface="Arial" charset="0"/>
            </a:endParaRPr>
          </a:p>
        </p:txBody>
      </p:sp>
      <p:sp>
        <p:nvSpPr>
          <p:cNvPr id="12" name="TextBox 11"/>
          <p:cNvSpPr txBox="1"/>
          <p:nvPr/>
        </p:nvSpPr>
        <p:spPr>
          <a:xfrm>
            <a:off x="6215570" y="4931295"/>
            <a:ext cx="375103" cy="184666"/>
          </a:xfrm>
          <a:prstGeom prst="rect">
            <a:avLst/>
          </a:prstGeom>
          <a:noFill/>
        </p:spPr>
        <p:txBody>
          <a:bodyPr wrap="none" lIns="0" tIns="0" rIns="0" bIns="0" rtlCol="0">
            <a:spAutoFit/>
          </a:bodyPr>
          <a:lstStyle/>
          <a:p>
            <a:r>
              <a:rPr lang="en-US" sz="1200" b="1" dirty="0">
                <a:latin typeface="Arial" charset="0"/>
                <a:ea typeface="Arial" charset="0"/>
                <a:cs typeface="Arial" charset="0"/>
              </a:rPr>
              <a:t>State</a:t>
            </a:r>
          </a:p>
        </p:txBody>
      </p:sp>
      <p:pic>
        <p:nvPicPr>
          <p:cNvPr id="13" name="Picture 12"/>
          <p:cNvPicPr>
            <a:picLocks noChangeAspect="1"/>
          </p:cNvPicPr>
          <p:nvPr/>
        </p:nvPicPr>
        <p:blipFill>
          <a:blip r:embed="rId3"/>
          <a:stretch>
            <a:fillRect/>
          </a:stretch>
        </p:blipFill>
        <p:spPr>
          <a:xfrm rot="16200000">
            <a:off x="6111590" y="3134346"/>
            <a:ext cx="486663" cy="486663"/>
          </a:xfrm>
          <a:prstGeom prst="rect">
            <a:avLst/>
          </a:prstGeom>
          <a:solidFill>
            <a:schemeClr val="bg1"/>
          </a:solidFill>
          <a:ln w="28575">
            <a:solidFill>
              <a:schemeClr val="tx1">
                <a:lumMod val="50000"/>
              </a:schemeClr>
            </a:solidFill>
          </a:ln>
        </p:spPr>
      </p:pic>
      <p:sp>
        <p:nvSpPr>
          <p:cNvPr id="14" name="Curved Left Arrow 13"/>
          <p:cNvSpPr/>
          <p:nvPr/>
        </p:nvSpPr>
        <p:spPr>
          <a:xfrm>
            <a:off x="3758981" y="2974646"/>
            <a:ext cx="1555531" cy="735067"/>
          </a:xfrm>
          <a:prstGeom prst="curvedLeftArrow">
            <a:avLst>
              <a:gd name="adj1" fmla="val 25000"/>
              <a:gd name="adj2" fmla="val 33435"/>
              <a:gd name="adj3" fmla="val 25000"/>
            </a:avLst>
          </a:prstGeom>
          <a:solidFill>
            <a:schemeClr val="accent5">
              <a:lumMod val="75000"/>
            </a:schemeClr>
          </a:solidFill>
          <a:ln w="952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sp>
        <p:nvSpPr>
          <p:cNvPr id="15" name="Curved Left Arrow 14"/>
          <p:cNvSpPr/>
          <p:nvPr/>
        </p:nvSpPr>
        <p:spPr>
          <a:xfrm>
            <a:off x="3747428" y="4399048"/>
            <a:ext cx="1555531" cy="786521"/>
          </a:xfrm>
          <a:prstGeom prst="curvedLeftArrow">
            <a:avLst>
              <a:gd name="adj1" fmla="val 25000"/>
              <a:gd name="adj2" fmla="val 33435"/>
              <a:gd name="adj3" fmla="val 25000"/>
            </a:avLst>
          </a:prstGeom>
          <a:solidFill>
            <a:schemeClr val="accent5">
              <a:lumMod val="75000"/>
            </a:schemeClr>
          </a:solidFill>
          <a:ln w="952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sp>
        <p:nvSpPr>
          <p:cNvPr id="18" name="Left Arrow 17"/>
          <p:cNvSpPr/>
          <p:nvPr/>
        </p:nvSpPr>
        <p:spPr>
          <a:xfrm>
            <a:off x="7445423" y="3319408"/>
            <a:ext cx="1627776" cy="486663"/>
          </a:xfrm>
          <a:prstGeom prst="leftArrow">
            <a:avLst/>
          </a:prstGeom>
          <a:solidFill>
            <a:schemeClr val="accent5">
              <a:lumMod val="75000"/>
            </a:schemeClr>
          </a:solidFill>
          <a:ln w="952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sp>
        <p:nvSpPr>
          <p:cNvPr id="19" name="Left Arrow 18"/>
          <p:cNvSpPr/>
          <p:nvPr/>
        </p:nvSpPr>
        <p:spPr>
          <a:xfrm rot="10800000">
            <a:off x="7445421" y="4757844"/>
            <a:ext cx="1728169" cy="486663"/>
          </a:xfrm>
          <a:prstGeom prst="leftArrow">
            <a:avLst/>
          </a:prstGeom>
          <a:solidFill>
            <a:schemeClr val="accent5">
              <a:lumMod val="75000"/>
            </a:schemeClr>
          </a:solidFill>
          <a:ln w="952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sp>
        <p:nvSpPr>
          <p:cNvPr id="20" name="TextBox 19"/>
          <p:cNvSpPr txBox="1"/>
          <p:nvPr/>
        </p:nvSpPr>
        <p:spPr>
          <a:xfrm>
            <a:off x="9405307" y="3190121"/>
            <a:ext cx="2308325" cy="861967"/>
          </a:xfrm>
          <a:prstGeom prst="rect">
            <a:avLst/>
          </a:prstGeom>
          <a:noFill/>
        </p:spPr>
        <p:txBody>
          <a:bodyPr wrap="none" lIns="0" tIns="0" rIns="0" bIns="0" rtlCol="0">
            <a:spAutoFit/>
          </a:bodyPr>
          <a:lstStyle/>
          <a:p>
            <a:pPr algn="r"/>
            <a:r>
              <a:rPr lang="en-GB" sz="1867" b="1" dirty="0">
                <a:latin typeface="Arial" charset="0"/>
                <a:ea typeface="Arial" charset="0"/>
                <a:cs typeface="Arial" charset="0"/>
              </a:rPr>
              <a:t>Event </a:t>
            </a:r>
          </a:p>
          <a:p>
            <a:pPr algn="r"/>
            <a:r>
              <a:rPr lang="en-GB" sz="1867" dirty="0">
                <a:latin typeface="Arial" charset="0"/>
                <a:ea typeface="Arial" charset="0"/>
                <a:cs typeface="Arial" charset="0"/>
              </a:rPr>
              <a:t>Consume</a:t>
            </a:r>
          </a:p>
          <a:p>
            <a:pPr algn="r"/>
            <a:r>
              <a:rPr lang="en-GB" sz="1867" dirty="0" err="1">
                <a:latin typeface="Courier New" panose="02070309020205020404" pitchFamily="49" charset="0"/>
                <a:ea typeface="Arial" charset="0"/>
                <a:cs typeface="Courier New" panose="02070309020205020404" pitchFamily="49" charset="0"/>
              </a:rPr>
              <a:t>OrderEvent</a:t>
            </a:r>
            <a:r>
              <a:rPr lang="en-GB" sz="1867" dirty="0">
                <a:latin typeface="Courier New" panose="02070309020205020404" pitchFamily="49" charset="0"/>
                <a:ea typeface="Arial" charset="0"/>
                <a:cs typeface="Courier New" panose="02070309020205020404" pitchFamily="49" charset="0"/>
              </a:rPr>
              <a:t>{iPad}</a:t>
            </a:r>
          </a:p>
        </p:txBody>
      </p:sp>
      <p:sp>
        <p:nvSpPr>
          <p:cNvPr id="21" name="TextBox 20"/>
          <p:cNvSpPr txBox="1"/>
          <p:nvPr/>
        </p:nvSpPr>
        <p:spPr>
          <a:xfrm>
            <a:off x="742442" y="2812208"/>
            <a:ext cx="2741135" cy="861967"/>
          </a:xfrm>
          <a:prstGeom prst="rect">
            <a:avLst/>
          </a:prstGeom>
          <a:noFill/>
        </p:spPr>
        <p:txBody>
          <a:bodyPr wrap="none" lIns="0" tIns="0" rIns="0" bIns="0" rtlCol="0">
            <a:spAutoFit/>
          </a:bodyPr>
          <a:lstStyle/>
          <a:p>
            <a:r>
              <a:rPr lang="en-GB" sz="1867" b="1" dirty="0">
                <a:latin typeface="Arial" charset="0"/>
                <a:ea typeface="Arial" charset="0"/>
                <a:cs typeface="Arial" charset="0"/>
              </a:rPr>
              <a:t>Command</a:t>
            </a:r>
          </a:p>
          <a:p>
            <a:r>
              <a:rPr lang="en-GB" sz="1867" dirty="0">
                <a:latin typeface="Arial" charset="0"/>
                <a:ea typeface="Arial" charset="0"/>
                <a:cs typeface="Arial" charset="0"/>
              </a:rPr>
              <a:t>”Order IPad”</a:t>
            </a:r>
          </a:p>
          <a:p>
            <a:r>
              <a:rPr lang="en-GB" sz="1867" dirty="0" err="1">
                <a:solidFill>
                  <a:srgbClr val="FF0000"/>
                </a:solidFill>
                <a:latin typeface="Courier New" charset="0"/>
                <a:ea typeface="Courier New" charset="0"/>
                <a:cs typeface="Courier New" charset="0"/>
              </a:rPr>
              <a:t>boolean</a:t>
            </a:r>
            <a:r>
              <a:rPr lang="en-GB" sz="1867" dirty="0">
                <a:latin typeface="Courier New" charset="0"/>
                <a:ea typeface="Courier New" charset="0"/>
                <a:cs typeface="Courier New" charset="0"/>
              </a:rPr>
              <a:t> order(</a:t>
            </a:r>
            <a:r>
              <a:rPr lang="en-GB" sz="1867" dirty="0">
                <a:latin typeface="Courier New" panose="02070309020205020404" pitchFamily="49" charset="0"/>
                <a:ea typeface="Courier New" charset="0"/>
                <a:cs typeface="Courier New" panose="02070309020205020404" pitchFamily="49" charset="0"/>
              </a:rPr>
              <a:t>IPad</a:t>
            </a:r>
            <a:r>
              <a:rPr lang="en-GB" sz="1867" dirty="0">
                <a:latin typeface="Courier New" panose="02070309020205020404" pitchFamily="49" charset="0"/>
                <a:ea typeface="Arial" charset="0"/>
                <a:cs typeface="Courier New" panose="02070309020205020404" pitchFamily="49" charset="0"/>
              </a:rPr>
              <a:t>)</a:t>
            </a:r>
          </a:p>
        </p:txBody>
      </p:sp>
      <p:sp>
        <p:nvSpPr>
          <p:cNvPr id="22" name="TextBox 21"/>
          <p:cNvSpPr txBox="1"/>
          <p:nvPr/>
        </p:nvSpPr>
        <p:spPr>
          <a:xfrm>
            <a:off x="8106875" y="4767885"/>
            <a:ext cx="3606757" cy="861967"/>
          </a:xfrm>
          <a:prstGeom prst="rect">
            <a:avLst/>
          </a:prstGeom>
          <a:noFill/>
        </p:spPr>
        <p:txBody>
          <a:bodyPr wrap="none" lIns="0" tIns="0" rIns="0" bIns="0" rtlCol="0">
            <a:spAutoFit/>
          </a:bodyPr>
          <a:lstStyle/>
          <a:p>
            <a:pPr algn="r"/>
            <a:r>
              <a:rPr lang="en-GB" sz="1867" b="1" dirty="0">
                <a:latin typeface="Arial" charset="0"/>
                <a:ea typeface="Arial" charset="0"/>
                <a:cs typeface="Arial" charset="0"/>
              </a:rPr>
              <a:t>Event</a:t>
            </a:r>
            <a:r>
              <a:rPr lang="en-GB" sz="1867" dirty="0">
                <a:latin typeface="Arial" charset="0"/>
                <a:ea typeface="Arial" charset="0"/>
                <a:cs typeface="Arial" charset="0"/>
              </a:rPr>
              <a:t> </a:t>
            </a:r>
          </a:p>
          <a:p>
            <a:pPr algn="r"/>
            <a:r>
              <a:rPr lang="en-GB" sz="1867" dirty="0">
                <a:latin typeface="Arial" charset="0"/>
                <a:ea typeface="Arial" charset="0"/>
                <a:cs typeface="Arial" charset="0"/>
              </a:rPr>
              <a:t>Publish</a:t>
            </a:r>
          </a:p>
          <a:p>
            <a:pPr algn="r"/>
            <a:r>
              <a:rPr lang="en-GB" sz="1867" dirty="0" err="1">
                <a:latin typeface="Courier New" panose="02070309020205020404" pitchFamily="49" charset="0"/>
                <a:ea typeface="Arial" charset="0"/>
                <a:cs typeface="Courier New" panose="02070309020205020404" pitchFamily="49" charset="0"/>
              </a:rPr>
              <a:t>OrderValidatedEvent</a:t>
            </a:r>
            <a:r>
              <a:rPr lang="en-GB" sz="1867" dirty="0">
                <a:latin typeface="Courier New" panose="02070309020205020404" pitchFamily="49" charset="0"/>
                <a:ea typeface="Arial" charset="0"/>
                <a:cs typeface="Courier New" panose="02070309020205020404" pitchFamily="49" charset="0"/>
              </a:rPr>
              <a:t>{iPad}</a:t>
            </a:r>
          </a:p>
        </p:txBody>
      </p:sp>
      <p:sp>
        <p:nvSpPr>
          <p:cNvPr id="23" name="TextBox 22"/>
          <p:cNvSpPr txBox="1"/>
          <p:nvPr/>
        </p:nvSpPr>
        <p:spPr>
          <a:xfrm>
            <a:off x="742441" y="4762555"/>
            <a:ext cx="4328108" cy="861967"/>
          </a:xfrm>
          <a:prstGeom prst="rect">
            <a:avLst/>
          </a:prstGeom>
          <a:noFill/>
        </p:spPr>
        <p:txBody>
          <a:bodyPr wrap="none" lIns="0" tIns="0" rIns="0" bIns="0" rtlCol="0">
            <a:spAutoFit/>
          </a:bodyPr>
          <a:lstStyle/>
          <a:p>
            <a:r>
              <a:rPr lang="en-GB" sz="1867" b="1" dirty="0">
                <a:latin typeface="Arial" charset="0"/>
                <a:ea typeface="Arial" charset="0"/>
                <a:cs typeface="Arial" charset="0"/>
              </a:rPr>
              <a:t>Query</a:t>
            </a:r>
          </a:p>
          <a:p>
            <a:r>
              <a:rPr lang="en-GB" sz="1867" dirty="0">
                <a:latin typeface="Arial" charset="0"/>
                <a:ea typeface="Arial" charset="0"/>
                <a:cs typeface="Arial" charset="0"/>
              </a:rPr>
              <a:t>”Retrieve my Orders</a:t>
            </a:r>
          </a:p>
          <a:p>
            <a:r>
              <a:rPr lang="en-GB" sz="1867" dirty="0">
                <a:solidFill>
                  <a:srgbClr val="FF0000"/>
                </a:solidFill>
                <a:latin typeface="Courier New" charset="0"/>
                <a:ea typeface="Courier New" charset="0"/>
                <a:cs typeface="Courier New" charset="0"/>
              </a:rPr>
              <a:t>List&lt;Orders&gt; </a:t>
            </a:r>
            <a:r>
              <a:rPr lang="en-GB" sz="1867" dirty="0" err="1">
                <a:latin typeface="Courier New" charset="0"/>
                <a:ea typeface="Courier New" charset="0"/>
                <a:cs typeface="Courier New" charset="0"/>
              </a:rPr>
              <a:t>getAllOrders</a:t>
            </a:r>
            <a:r>
              <a:rPr lang="en-GB" sz="1867" dirty="0">
                <a:latin typeface="Courier New" charset="0"/>
                <a:ea typeface="Courier New" charset="0"/>
                <a:cs typeface="Courier New" charset="0"/>
              </a:rPr>
              <a:t>(for)</a:t>
            </a:r>
          </a:p>
        </p:txBody>
      </p:sp>
    </p:spTree>
    <p:extLst>
      <p:ext uri="{BB962C8B-B14F-4D97-AF65-F5344CB8AC3E}">
        <p14:creationId xmlns:p14="http://schemas.microsoft.com/office/powerpoint/2010/main" val="333089807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Decoupling through Events </a:t>
            </a:r>
            <a:r>
              <a:rPr lang="mr-IN" dirty="0"/>
              <a:t>–</a:t>
            </a:r>
            <a:r>
              <a:rPr lang="en-US" dirty="0"/>
              <a:t> Much lower Coupling</a:t>
            </a:r>
          </a:p>
        </p:txBody>
      </p:sp>
      <p:sp>
        <p:nvSpPr>
          <p:cNvPr id="63" name="Rounded Rectangle 62"/>
          <p:cNvSpPr/>
          <p:nvPr/>
        </p:nvSpPr>
        <p:spPr>
          <a:xfrm>
            <a:off x="5520357" y="4345586"/>
            <a:ext cx="1395073" cy="1400652"/>
          </a:xfrm>
          <a:prstGeom prst="round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tx1"/>
                </a:solidFill>
                <a:latin typeface="Arial" charset="0"/>
                <a:ea typeface="Arial" charset="0"/>
                <a:cs typeface="Arial" charset="0"/>
              </a:rPr>
              <a:t>Event Hub</a:t>
            </a:r>
          </a:p>
        </p:txBody>
      </p:sp>
      <p:pic>
        <p:nvPicPr>
          <p:cNvPr id="64" name="Picture 63" descr="http://plainicon.com/dl.php?pid=46740&amp;tem=256px&amp;con=download-icon"/>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200000">
            <a:off x="6016030" y="4855904"/>
            <a:ext cx="408661" cy="740297"/>
          </a:xfrm>
          <a:prstGeom prst="rect">
            <a:avLst/>
          </a:prstGeom>
          <a:noFill/>
          <a:extLst>
            <a:ext uri="{909E8E84-426E-40DD-AFC4-6F175D3DCCD1}">
              <a14:hiddenFill xmlns:a14="http://schemas.microsoft.com/office/drawing/2010/main">
                <a:solidFill>
                  <a:srgbClr val="FFFFFF"/>
                </a:solidFill>
              </a14:hiddenFill>
            </a:ext>
          </a:extLst>
        </p:spPr>
      </p:pic>
      <p:sp>
        <p:nvSpPr>
          <p:cNvPr id="37" name="Right Arrow 36"/>
          <p:cNvSpPr/>
          <p:nvPr/>
        </p:nvSpPr>
        <p:spPr>
          <a:xfrm>
            <a:off x="3999497" y="5266764"/>
            <a:ext cx="1440000" cy="240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chemeClr val="tx1"/>
              </a:solidFill>
            </a:endParaRPr>
          </a:p>
        </p:txBody>
      </p:sp>
      <p:grpSp>
        <p:nvGrpSpPr>
          <p:cNvPr id="38" name="Group 37"/>
          <p:cNvGrpSpPr/>
          <p:nvPr/>
        </p:nvGrpSpPr>
        <p:grpSpPr>
          <a:xfrm>
            <a:off x="4500711" y="5266268"/>
            <a:ext cx="343160" cy="241939"/>
            <a:chOff x="7836530" y="946570"/>
            <a:chExt cx="257370" cy="181454"/>
          </a:xfrm>
        </p:grpSpPr>
        <p:sp>
          <p:nvSpPr>
            <p:cNvPr id="39" name="Rectangle 38"/>
            <p:cNvSpPr/>
            <p:nvPr/>
          </p:nvSpPr>
          <p:spPr>
            <a:xfrm rot="5400000">
              <a:off x="7874488" y="908612"/>
              <a:ext cx="181454" cy="257370"/>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sp>
          <p:nvSpPr>
            <p:cNvPr id="40" name="Right Arrow 39"/>
            <p:cNvSpPr/>
            <p:nvPr/>
          </p:nvSpPr>
          <p:spPr>
            <a:xfrm>
              <a:off x="7875215" y="1008809"/>
              <a:ext cx="180000" cy="54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grpSp>
      <p:sp>
        <p:nvSpPr>
          <p:cNvPr id="41" name="Right Arrow 40"/>
          <p:cNvSpPr/>
          <p:nvPr/>
        </p:nvSpPr>
        <p:spPr>
          <a:xfrm>
            <a:off x="7003244" y="4944549"/>
            <a:ext cx="1440000" cy="240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chemeClr val="tx1"/>
              </a:solidFill>
            </a:endParaRPr>
          </a:p>
        </p:txBody>
      </p:sp>
      <p:grpSp>
        <p:nvGrpSpPr>
          <p:cNvPr id="42" name="Group 41"/>
          <p:cNvGrpSpPr/>
          <p:nvPr/>
        </p:nvGrpSpPr>
        <p:grpSpPr>
          <a:xfrm>
            <a:off x="7571287" y="4942611"/>
            <a:ext cx="343160" cy="241939"/>
            <a:chOff x="7836530" y="946570"/>
            <a:chExt cx="257370" cy="181454"/>
          </a:xfrm>
        </p:grpSpPr>
        <p:sp>
          <p:nvSpPr>
            <p:cNvPr id="43" name="Rectangle 42"/>
            <p:cNvSpPr/>
            <p:nvPr/>
          </p:nvSpPr>
          <p:spPr>
            <a:xfrm rot="5400000">
              <a:off x="7874488" y="908612"/>
              <a:ext cx="181454" cy="257370"/>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sp>
          <p:nvSpPr>
            <p:cNvPr id="44" name="Right Arrow 43"/>
            <p:cNvSpPr/>
            <p:nvPr/>
          </p:nvSpPr>
          <p:spPr>
            <a:xfrm>
              <a:off x="7875215" y="1008809"/>
              <a:ext cx="180000" cy="54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grpSp>
      <p:sp>
        <p:nvSpPr>
          <p:cNvPr id="45" name="Rounded Rectangle 44"/>
          <p:cNvSpPr/>
          <p:nvPr/>
        </p:nvSpPr>
        <p:spPr>
          <a:xfrm>
            <a:off x="975660" y="4529272"/>
            <a:ext cx="2923747" cy="1199248"/>
          </a:xfrm>
          <a:prstGeom prst="roundRect">
            <a:avLst>
              <a:gd name="adj" fmla="val 14885"/>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solidFill>
                  <a:schemeClr val="tx1"/>
                </a:solidFill>
                <a:latin typeface="Arial" charset="0"/>
                <a:ea typeface="Arial" charset="0"/>
                <a:cs typeface="Arial" charset="0"/>
              </a:rPr>
              <a:t>Order Microservice</a:t>
            </a:r>
          </a:p>
        </p:txBody>
      </p:sp>
      <p:pic>
        <p:nvPicPr>
          <p:cNvPr id="46" name="Picture 45"/>
          <p:cNvPicPr>
            <a:picLocks noChangeAspect="1"/>
          </p:cNvPicPr>
          <p:nvPr/>
        </p:nvPicPr>
        <p:blipFill>
          <a:blip r:embed="rId3"/>
          <a:stretch>
            <a:fillRect/>
          </a:stretch>
        </p:blipFill>
        <p:spPr>
          <a:xfrm>
            <a:off x="3006600" y="4962178"/>
            <a:ext cx="748992" cy="465240"/>
          </a:xfrm>
          <a:prstGeom prst="rect">
            <a:avLst/>
          </a:prstGeom>
        </p:spPr>
      </p:pic>
      <p:sp>
        <p:nvSpPr>
          <p:cNvPr id="47" name="TextBox 46"/>
          <p:cNvSpPr txBox="1"/>
          <p:nvPr/>
        </p:nvSpPr>
        <p:spPr>
          <a:xfrm>
            <a:off x="2226810" y="5534195"/>
            <a:ext cx="411972" cy="184666"/>
          </a:xfrm>
          <a:prstGeom prst="rect">
            <a:avLst/>
          </a:prstGeom>
          <a:noFill/>
        </p:spPr>
        <p:txBody>
          <a:bodyPr wrap="none" lIns="0" tIns="0" rIns="0" bIns="0" rtlCol="0">
            <a:spAutoFit/>
          </a:bodyPr>
          <a:lstStyle/>
          <a:p>
            <a:pPr algn="ctr"/>
            <a:r>
              <a:rPr lang="en-US" sz="1200" b="1">
                <a:latin typeface="Arial" charset="0"/>
                <a:ea typeface="Arial" charset="0"/>
                <a:cs typeface="Arial" charset="0"/>
              </a:rPr>
              <a:t>Logic</a:t>
            </a:r>
            <a:endParaRPr lang="en-US" sz="1200" b="1" dirty="0">
              <a:latin typeface="Arial" charset="0"/>
              <a:ea typeface="Arial" charset="0"/>
              <a:cs typeface="Arial" charset="0"/>
            </a:endParaRPr>
          </a:p>
        </p:txBody>
      </p:sp>
      <p:sp>
        <p:nvSpPr>
          <p:cNvPr id="48" name="TextBox 47"/>
          <p:cNvSpPr txBox="1"/>
          <p:nvPr/>
        </p:nvSpPr>
        <p:spPr>
          <a:xfrm>
            <a:off x="3206668" y="5494426"/>
            <a:ext cx="375103" cy="184666"/>
          </a:xfrm>
          <a:prstGeom prst="rect">
            <a:avLst/>
          </a:prstGeom>
          <a:noFill/>
        </p:spPr>
        <p:txBody>
          <a:bodyPr wrap="none" lIns="0" tIns="0" rIns="0" bIns="0" rtlCol="0">
            <a:spAutoFit/>
          </a:bodyPr>
          <a:lstStyle/>
          <a:p>
            <a:r>
              <a:rPr lang="en-US" sz="1200" b="1" dirty="0">
                <a:latin typeface="Arial" charset="0"/>
                <a:ea typeface="Arial" charset="0"/>
                <a:cs typeface="Arial" charset="0"/>
              </a:rPr>
              <a:t>State</a:t>
            </a:r>
          </a:p>
        </p:txBody>
      </p:sp>
      <p:grpSp>
        <p:nvGrpSpPr>
          <p:cNvPr id="49" name="Group 48"/>
          <p:cNvGrpSpPr/>
          <p:nvPr/>
        </p:nvGrpSpPr>
        <p:grpSpPr>
          <a:xfrm>
            <a:off x="1225803" y="4943850"/>
            <a:ext cx="574869" cy="775011"/>
            <a:chOff x="7185238" y="1834985"/>
            <a:chExt cx="431152" cy="581258"/>
          </a:xfrm>
        </p:grpSpPr>
        <p:sp>
          <p:nvSpPr>
            <p:cNvPr id="50" name="Rectangle 49"/>
            <p:cNvSpPr/>
            <p:nvPr/>
          </p:nvSpPr>
          <p:spPr>
            <a:xfrm>
              <a:off x="7185238" y="1834985"/>
              <a:ext cx="431152" cy="392259"/>
            </a:xfrm>
            <a:prstGeom prst="rect">
              <a:avLst/>
            </a:prstGeom>
            <a:solidFill>
              <a:schemeClr val="bg1"/>
            </a:solidFill>
            <a:ln w="285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50000"/>
                    </a:schemeClr>
                  </a:solidFill>
                </a:rPr>
                <a:t>{  }</a:t>
              </a:r>
            </a:p>
          </p:txBody>
        </p:sp>
        <p:sp>
          <p:nvSpPr>
            <p:cNvPr id="51" name="TextBox 50"/>
            <p:cNvSpPr txBox="1"/>
            <p:nvPr/>
          </p:nvSpPr>
          <p:spPr>
            <a:xfrm>
              <a:off x="7334514" y="2277744"/>
              <a:ext cx="192360" cy="138499"/>
            </a:xfrm>
            <a:prstGeom prst="rect">
              <a:avLst/>
            </a:prstGeom>
            <a:noFill/>
          </p:spPr>
          <p:txBody>
            <a:bodyPr wrap="none" lIns="0" tIns="0" rIns="0" bIns="0" rtlCol="0">
              <a:spAutoFit/>
            </a:bodyPr>
            <a:lstStyle/>
            <a:p>
              <a:pPr algn="ctr"/>
              <a:r>
                <a:rPr lang="en-US" sz="1200" b="1">
                  <a:latin typeface="Arial" charset="0"/>
                  <a:ea typeface="Arial" charset="0"/>
                  <a:cs typeface="Arial" charset="0"/>
                </a:rPr>
                <a:t>API</a:t>
              </a:r>
              <a:endParaRPr lang="en-US" sz="1200" b="1" dirty="0">
                <a:latin typeface="Arial" charset="0"/>
                <a:ea typeface="Arial" charset="0"/>
                <a:cs typeface="Arial" charset="0"/>
              </a:endParaRPr>
            </a:p>
          </p:txBody>
        </p:sp>
      </p:grpSp>
      <p:pic>
        <p:nvPicPr>
          <p:cNvPr id="52" name="Picture 51"/>
          <p:cNvPicPr>
            <a:picLocks noChangeAspect="1"/>
          </p:cNvPicPr>
          <p:nvPr/>
        </p:nvPicPr>
        <p:blipFill>
          <a:blip r:embed="rId4"/>
          <a:stretch>
            <a:fillRect/>
          </a:stretch>
        </p:blipFill>
        <p:spPr>
          <a:xfrm rot="16200000">
            <a:off x="2204147" y="4973184"/>
            <a:ext cx="486663" cy="486663"/>
          </a:xfrm>
          <a:prstGeom prst="rect">
            <a:avLst/>
          </a:prstGeom>
          <a:solidFill>
            <a:schemeClr val="bg1"/>
          </a:solidFill>
          <a:ln w="28575">
            <a:solidFill>
              <a:schemeClr val="tx1">
                <a:lumMod val="50000"/>
              </a:schemeClr>
            </a:solidFill>
          </a:ln>
        </p:spPr>
      </p:pic>
      <p:sp>
        <p:nvSpPr>
          <p:cNvPr id="53" name="Rounded Rectangle 52"/>
          <p:cNvSpPr/>
          <p:nvPr/>
        </p:nvSpPr>
        <p:spPr>
          <a:xfrm>
            <a:off x="8544327" y="4458873"/>
            <a:ext cx="2923747" cy="1199248"/>
          </a:xfrm>
          <a:prstGeom prst="roundRect">
            <a:avLst>
              <a:gd name="adj" fmla="val 14885"/>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solidFill>
                  <a:schemeClr val="tx1"/>
                </a:solidFill>
                <a:latin typeface="Arial" charset="0"/>
                <a:ea typeface="Arial" charset="0"/>
                <a:cs typeface="Arial" charset="0"/>
              </a:rPr>
              <a:t>Stock Microservice</a:t>
            </a:r>
          </a:p>
        </p:txBody>
      </p:sp>
      <p:pic>
        <p:nvPicPr>
          <p:cNvPr id="54" name="Picture 53"/>
          <p:cNvPicPr>
            <a:picLocks noChangeAspect="1"/>
          </p:cNvPicPr>
          <p:nvPr/>
        </p:nvPicPr>
        <p:blipFill>
          <a:blip r:embed="rId3"/>
          <a:stretch>
            <a:fillRect/>
          </a:stretch>
        </p:blipFill>
        <p:spPr>
          <a:xfrm>
            <a:off x="10575267" y="4891779"/>
            <a:ext cx="748992" cy="465240"/>
          </a:xfrm>
          <a:prstGeom prst="rect">
            <a:avLst/>
          </a:prstGeom>
        </p:spPr>
      </p:pic>
      <p:sp>
        <p:nvSpPr>
          <p:cNvPr id="55" name="TextBox 54"/>
          <p:cNvSpPr txBox="1"/>
          <p:nvPr/>
        </p:nvSpPr>
        <p:spPr>
          <a:xfrm>
            <a:off x="10775334" y="5424027"/>
            <a:ext cx="375103" cy="184666"/>
          </a:xfrm>
          <a:prstGeom prst="rect">
            <a:avLst/>
          </a:prstGeom>
          <a:noFill/>
        </p:spPr>
        <p:txBody>
          <a:bodyPr wrap="none" lIns="0" tIns="0" rIns="0" bIns="0" rtlCol="0">
            <a:spAutoFit/>
          </a:bodyPr>
          <a:lstStyle/>
          <a:p>
            <a:r>
              <a:rPr lang="en-US" sz="1200" b="1" dirty="0">
                <a:latin typeface="Arial" charset="0"/>
                <a:ea typeface="Arial" charset="0"/>
                <a:cs typeface="Arial" charset="0"/>
              </a:rPr>
              <a:t>State</a:t>
            </a:r>
          </a:p>
        </p:txBody>
      </p:sp>
      <p:grpSp>
        <p:nvGrpSpPr>
          <p:cNvPr id="56" name="Group 55"/>
          <p:cNvGrpSpPr/>
          <p:nvPr/>
        </p:nvGrpSpPr>
        <p:grpSpPr>
          <a:xfrm>
            <a:off x="8794470" y="4873451"/>
            <a:ext cx="574869" cy="775011"/>
            <a:chOff x="7185238" y="3455316"/>
            <a:chExt cx="431152" cy="581258"/>
          </a:xfrm>
        </p:grpSpPr>
        <p:sp>
          <p:nvSpPr>
            <p:cNvPr id="57" name="Rectangle 56"/>
            <p:cNvSpPr/>
            <p:nvPr/>
          </p:nvSpPr>
          <p:spPr>
            <a:xfrm>
              <a:off x="7185238" y="3455316"/>
              <a:ext cx="431152" cy="392259"/>
            </a:xfrm>
            <a:prstGeom prst="rect">
              <a:avLst/>
            </a:prstGeom>
            <a:solidFill>
              <a:schemeClr val="bg1"/>
            </a:solidFill>
            <a:ln w="285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50000"/>
                    </a:schemeClr>
                  </a:solidFill>
                </a:rPr>
                <a:t>{  }</a:t>
              </a:r>
            </a:p>
          </p:txBody>
        </p:sp>
        <p:sp>
          <p:nvSpPr>
            <p:cNvPr id="58" name="TextBox 57"/>
            <p:cNvSpPr txBox="1"/>
            <p:nvPr/>
          </p:nvSpPr>
          <p:spPr>
            <a:xfrm>
              <a:off x="7334514" y="3898075"/>
              <a:ext cx="192360" cy="138499"/>
            </a:xfrm>
            <a:prstGeom prst="rect">
              <a:avLst/>
            </a:prstGeom>
            <a:noFill/>
          </p:spPr>
          <p:txBody>
            <a:bodyPr wrap="none" lIns="0" tIns="0" rIns="0" bIns="0" rtlCol="0">
              <a:spAutoFit/>
            </a:bodyPr>
            <a:lstStyle/>
            <a:p>
              <a:pPr algn="ctr"/>
              <a:r>
                <a:rPr lang="en-US" sz="1200" b="1">
                  <a:latin typeface="Arial" charset="0"/>
                  <a:ea typeface="Arial" charset="0"/>
                  <a:cs typeface="Arial" charset="0"/>
                </a:rPr>
                <a:t>API</a:t>
              </a:r>
              <a:endParaRPr lang="en-US" sz="1200" b="1" dirty="0">
                <a:latin typeface="Arial" charset="0"/>
                <a:ea typeface="Arial" charset="0"/>
                <a:cs typeface="Arial" charset="0"/>
              </a:endParaRPr>
            </a:p>
          </p:txBody>
        </p:sp>
      </p:grpSp>
      <p:pic>
        <p:nvPicPr>
          <p:cNvPr id="59" name="Picture 58"/>
          <p:cNvPicPr>
            <a:picLocks noChangeAspect="1"/>
          </p:cNvPicPr>
          <p:nvPr/>
        </p:nvPicPr>
        <p:blipFill>
          <a:blip r:embed="rId4"/>
          <a:stretch>
            <a:fillRect/>
          </a:stretch>
        </p:blipFill>
        <p:spPr>
          <a:xfrm rot="16200000">
            <a:off x="9772814" y="4902785"/>
            <a:ext cx="486663" cy="486663"/>
          </a:xfrm>
          <a:prstGeom prst="rect">
            <a:avLst/>
          </a:prstGeom>
          <a:solidFill>
            <a:schemeClr val="bg1"/>
          </a:solidFill>
          <a:ln w="28575">
            <a:solidFill>
              <a:schemeClr val="tx1">
                <a:lumMod val="50000"/>
              </a:schemeClr>
            </a:solidFill>
          </a:ln>
        </p:spPr>
      </p:pic>
      <p:sp>
        <p:nvSpPr>
          <p:cNvPr id="60" name="TextBox 59"/>
          <p:cNvSpPr txBox="1"/>
          <p:nvPr/>
        </p:nvSpPr>
        <p:spPr>
          <a:xfrm>
            <a:off x="9815142" y="5459904"/>
            <a:ext cx="411972" cy="184666"/>
          </a:xfrm>
          <a:prstGeom prst="rect">
            <a:avLst/>
          </a:prstGeom>
          <a:noFill/>
        </p:spPr>
        <p:txBody>
          <a:bodyPr wrap="none" lIns="0" tIns="0" rIns="0" bIns="0" rtlCol="0">
            <a:spAutoFit/>
          </a:bodyPr>
          <a:lstStyle/>
          <a:p>
            <a:pPr algn="ctr"/>
            <a:r>
              <a:rPr lang="en-US" sz="1200" b="1">
                <a:latin typeface="Arial" charset="0"/>
                <a:ea typeface="Arial" charset="0"/>
                <a:cs typeface="Arial" charset="0"/>
              </a:rPr>
              <a:t>Logic</a:t>
            </a:r>
            <a:endParaRPr lang="en-US" sz="1200" b="1" dirty="0">
              <a:latin typeface="Arial" charset="0"/>
              <a:ea typeface="Arial" charset="0"/>
              <a:cs typeface="Arial" charset="0"/>
            </a:endParaRPr>
          </a:p>
        </p:txBody>
      </p:sp>
      <p:sp>
        <p:nvSpPr>
          <p:cNvPr id="61" name="TextBox 60"/>
          <p:cNvSpPr txBox="1"/>
          <p:nvPr/>
        </p:nvSpPr>
        <p:spPr>
          <a:xfrm>
            <a:off x="4010783" y="5553956"/>
            <a:ext cx="1370568" cy="615361"/>
          </a:xfrm>
          <a:prstGeom prst="rect">
            <a:avLst/>
          </a:prstGeom>
          <a:noFill/>
        </p:spPr>
        <p:txBody>
          <a:bodyPr wrap="none" lIns="0" tIns="0" rIns="0" bIns="0" rtlCol="0">
            <a:spAutoFit/>
          </a:bodyPr>
          <a:lstStyle/>
          <a:p>
            <a:r>
              <a:rPr lang="en-US" sz="1333" dirty="0">
                <a:latin typeface="Arial" charset="0"/>
                <a:ea typeface="Arial" charset="0"/>
                <a:cs typeface="Arial" charset="0"/>
              </a:rPr>
              <a:t>3) Raise </a:t>
            </a:r>
            <a:br>
              <a:rPr lang="en-US" sz="1333" dirty="0">
                <a:latin typeface="Arial" charset="0"/>
                <a:ea typeface="Arial" charset="0"/>
                <a:cs typeface="Arial" charset="0"/>
              </a:rPr>
            </a:br>
            <a:r>
              <a:rPr lang="en-US" sz="1333" b="1" dirty="0" err="1">
                <a:latin typeface="Arial" charset="0"/>
                <a:ea typeface="Arial" charset="0"/>
                <a:cs typeface="Arial" charset="0"/>
              </a:rPr>
              <a:t>OrderConfirmed</a:t>
            </a:r>
            <a:r>
              <a:rPr lang="en-US" sz="1333" dirty="0">
                <a:latin typeface="Arial" charset="0"/>
                <a:ea typeface="Arial" charset="0"/>
                <a:cs typeface="Arial" charset="0"/>
              </a:rPr>
              <a:t> </a:t>
            </a:r>
          </a:p>
          <a:p>
            <a:r>
              <a:rPr lang="en-US" sz="1333" dirty="0">
                <a:latin typeface="Arial" charset="0"/>
                <a:ea typeface="Arial" charset="0"/>
                <a:cs typeface="Arial" charset="0"/>
              </a:rPr>
              <a:t>Event</a:t>
            </a:r>
          </a:p>
        </p:txBody>
      </p:sp>
      <p:sp>
        <p:nvSpPr>
          <p:cNvPr id="62" name="TextBox 61"/>
          <p:cNvSpPr txBox="1"/>
          <p:nvPr/>
        </p:nvSpPr>
        <p:spPr>
          <a:xfrm>
            <a:off x="7020675" y="4279925"/>
            <a:ext cx="1370568" cy="615361"/>
          </a:xfrm>
          <a:prstGeom prst="rect">
            <a:avLst/>
          </a:prstGeom>
          <a:solidFill>
            <a:schemeClr val="bg1"/>
          </a:solidFill>
        </p:spPr>
        <p:txBody>
          <a:bodyPr wrap="none" lIns="0" tIns="0" rIns="0" bIns="0" rtlCol="0">
            <a:spAutoFit/>
          </a:bodyPr>
          <a:lstStyle/>
          <a:p>
            <a:r>
              <a:rPr lang="en-US" sz="1333" dirty="0">
                <a:latin typeface="Arial" charset="0"/>
                <a:ea typeface="Arial" charset="0"/>
                <a:cs typeface="Arial" charset="0"/>
              </a:rPr>
              <a:t>4) Listen to</a:t>
            </a:r>
            <a:br>
              <a:rPr lang="en-US" sz="1333" dirty="0">
                <a:latin typeface="Arial" charset="0"/>
                <a:ea typeface="Arial" charset="0"/>
                <a:cs typeface="Arial" charset="0"/>
              </a:rPr>
            </a:br>
            <a:r>
              <a:rPr lang="en-US" sz="1333" b="1" dirty="0" err="1">
                <a:latin typeface="Arial" charset="0"/>
                <a:ea typeface="Arial" charset="0"/>
                <a:cs typeface="Arial" charset="0"/>
              </a:rPr>
              <a:t>OrderConfirmed</a:t>
            </a:r>
            <a:r>
              <a:rPr lang="en-US" sz="1333" dirty="0">
                <a:latin typeface="Arial" charset="0"/>
                <a:ea typeface="Arial" charset="0"/>
                <a:cs typeface="Arial" charset="0"/>
              </a:rPr>
              <a:t> </a:t>
            </a:r>
          </a:p>
          <a:p>
            <a:r>
              <a:rPr lang="en-US" sz="1333" dirty="0">
                <a:latin typeface="Arial" charset="0"/>
                <a:ea typeface="Arial" charset="0"/>
                <a:cs typeface="Arial" charset="0"/>
              </a:rPr>
              <a:t>Event</a:t>
            </a:r>
          </a:p>
        </p:txBody>
      </p:sp>
      <p:sp>
        <p:nvSpPr>
          <p:cNvPr id="74" name="Right Arrow 73"/>
          <p:cNvSpPr/>
          <p:nvPr/>
        </p:nvSpPr>
        <p:spPr>
          <a:xfrm rot="10800000">
            <a:off x="3987067" y="4721998"/>
            <a:ext cx="1440000" cy="240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chemeClr val="tx1"/>
              </a:solidFill>
            </a:endParaRPr>
          </a:p>
        </p:txBody>
      </p:sp>
      <p:grpSp>
        <p:nvGrpSpPr>
          <p:cNvPr id="75" name="Group 74"/>
          <p:cNvGrpSpPr/>
          <p:nvPr/>
        </p:nvGrpSpPr>
        <p:grpSpPr>
          <a:xfrm rot="10800000">
            <a:off x="4588607" y="4722982"/>
            <a:ext cx="343160" cy="241939"/>
            <a:chOff x="7836530" y="946570"/>
            <a:chExt cx="257370" cy="181454"/>
          </a:xfrm>
        </p:grpSpPr>
        <p:sp>
          <p:nvSpPr>
            <p:cNvPr id="76" name="Rectangle 75"/>
            <p:cNvSpPr/>
            <p:nvPr/>
          </p:nvSpPr>
          <p:spPr>
            <a:xfrm rot="5400000">
              <a:off x="7874488" y="908612"/>
              <a:ext cx="181454" cy="257370"/>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sp>
          <p:nvSpPr>
            <p:cNvPr id="77" name="Right Arrow 76"/>
            <p:cNvSpPr/>
            <p:nvPr/>
          </p:nvSpPr>
          <p:spPr>
            <a:xfrm>
              <a:off x="7875215" y="1008809"/>
              <a:ext cx="180000" cy="54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grpSp>
      <p:sp>
        <p:nvSpPr>
          <p:cNvPr id="78" name="TextBox 77"/>
          <p:cNvSpPr txBox="1"/>
          <p:nvPr/>
        </p:nvSpPr>
        <p:spPr>
          <a:xfrm>
            <a:off x="4087827" y="4078701"/>
            <a:ext cx="1344716" cy="615361"/>
          </a:xfrm>
          <a:prstGeom prst="rect">
            <a:avLst/>
          </a:prstGeom>
          <a:noFill/>
        </p:spPr>
        <p:txBody>
          <a:bodyPr wrap="square" lIns="0" tIns="0" rIns="0" bIns="0" rtlCol="0">
            <a:spAutoFit/>
          </a:bodyPr>
          <a:lstStyle/>
          <a:p>
            <a:pPr algn="r"/>
            <a:r>
              <a:rPr lang="en-US" sz="1333" dirty="0">
                <a:latin typeface="Arial" charset="0"/>
                <a:ea typeface="Arial" charset="0"/>
                <a:cs typeface="Arial" charset="0"/>
              </a:rPr>
              <a:t>2) Listen to</a:t>
            </a:r>
            <a:br>
              <a:rPr lang="en-US" sz="1333" dirty="0">
                <a:latin typeface="Arial" charset="0"/>
                <a:ea typeface="Arial" charset="0"/>
                <a:cs typeface="Arial" charset="0"/>
              </a:rPr>
            </a:br>
            <a:r>
              <a:rPr lang="en-US" sz="1333" b="1" dirty="0" err="1">
                <a:latin typeface="Arial" charset="0"/>
                <a:ea typeface="Arial" charset="0"/>
                <a:cs typeface="Arial" charset="0"/>
              </a:rPr>
              <a:t>OrderRequested</a:t>
            </a:r>
            <a:r>
              <a:rPr lang="en-US" sz="1333" dirty="0">
                <a:latin typeface="Arial" charset="0"/>
                <a:ea typeface="Arial" charset="0"/>
                <a:cs typeface="Arial" charset="0"/>
              </a:rPr>
              <a:t> Event</a:t>
            </a:r>
          </a:p>
        </p:txBody>
      </p:sp>
      <p:sp>
        <p:nvSpPr>
          <p:cNvPr id="79" name="Right Arrow 78"/>
          <p:cNvSpPr/>
          <p:nvPr/>
        </p:nvSpPr>
        <p:spPr>
          <a:xfrm rot="5400000">
            <a:off x="5500168" y="3438590"/>
            <a:ext cx="1440000" cy="240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chemeClr val="tx1"/>
              </a:solidFill>
            </a:endParaRPr>
          </a:p>
        </p:txBody>
      </p:sp>
      <p:grpSp>
        <p:nvGrpSpPr>
          <p:cNvPr id="80" name="Group 79"/>
          <p:cNvGrpSpPr/>
          <p:nvPr/>
        </p:nvGrpSpPr>
        <p:grpSpPr>
          <a:xfrm rot="5400000">
            <a:off x="6049557" y="3437620"/>
            <a:ext cx="343160" cy="241939"/>
            <a:chOff x="7836530" y="946570"/>
            <a:chExt cx="257370" cy="181454"/>
          </a:xfrm>
        </p:grpSpPr>
        <p:sp>
          <p:nvSpPr>
            <p:cNvPr id="81" name="Rectangle 80"/>
            <p:cNvSpPr/>
            <p:nvPr/>
          </p:nvSpPr>
          <p:spPr>
            <a:xfrm rot="5400000">
              <a:off x="7874488" y="908612"/>
              <a:ext cx="181454" cy="257370"/>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sp>
          <p:nvSpPr>
            <p:cNvPr id="82" name="Right Arrow 81"/>
            <p:cNvSpPr/>
            <p:nvPr/>
          </p:nvSpPr>
          <p:spPr>
            <a:xfrm>
              <a:off x="7875215" y="1008809"/>
              <a:ext cx="180000" cy="54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grpSp>
      <p:sp>
        <p:nvSpPr>
          <p:cNvPr id="83" name="TextBox 82"/>
          <p:cNvSpPr txBox="1"/>
          <p:nvPr/>
        </p:nvSpPr>
        <p:spPr>
          <a:xfrm>
            <a:off x="6393382" y="2841404"/>
            <a:ext cx="1344716" cy="615361"/>
          </a:xfrm>
          <a:prstGeom prst="rect">
            <a:avLst/>
          </a:prstGeom>
          <a:noFill/>
        </p:spPr>
        <p:txBody>
          <a:bodyPr wrap="square" lIns="0" tIns="0" rIns="0" bIns="0" rtlCol="0">
            <a:spAutoFit/>
          </a:bodyPr>
          <a:lstStyle/>
          <a:p>
            <a:r>
              <a:rPr lang="en-US" sz="1333" dirty="0">
                <a:latin typeface="Arial" charset="0"/>
                <a:ea typeface="Arial" charset="0"/>
                <a:cs typeface="Arial" charset="0"/>
              </a:rPr>
              <a:t>1) Raise</a:t>
            </a:r>
          </a:p>
          <a:p>
            <a:r>
              <a:rPr lang="en-US" sz="1333" b="1" dirty="0" err="1">
                <a:latin typeface="Arial" charset="0"/>
                <a:ea typeface="Arial" charset="0"/>
                <a:cs typeface="Arial" charset="0"/>
              </a:rPr>
              <a:t>OrderRequested</a:t>
            </a:r>
            <a:r>
              <a:rPr lang="en-US" sz="1333" dirty="0">
                <a:latin typeface="Arial" charset="0"/>
                <a:ea typeface="Arial" charset="0"/>
                <a:cs typeface="Arial" charset="0"/>
              </a:rPr>
              <a:t> Event</a:t>
            </a:r>
          </a:p>
        </p:txBody>
      </p:sp>
      <p:sp>
        <p:nvSpPr>
          <p:cNvPr id="94" name="Rounded Rectangle 93">
            <a:extLst>
              <a:ext uri="{FF2B5EF4-FFF2-40B4-BE49-F238E27FC236}">
                <a16:creationId xmlns:a16="http://schemas.microsoft.com/office/drawing/2014/main" id="{6A165864-3E44-0E4A-A2FC-C382790615D3}"/>
              </a:ext>
            </a:extLst>
          </p:cNvPr>
          <p:cNvSpPr/>
          <p:nvPr/>
        </p:nvSpPr>
        <p:spPr>
          <a:xfrm>
            <a:off x="5171651" y="1553450"/>
            <a:ext cx="2030940" cy="1199248"/>
          </a:xfrm>
          <a:prstGeom prst="roundRect">
            <a:avLst>
              <a:gd name="adj" fmla="val 14885"/>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solidFill>
                  <a:schemeClr val="tx1"/>
                </a:solidFill>
                <a:latin typeface="Arial" charset="0"/>
                <a:ea typeface="Arial" charset="0"/>
                <a:cs typeface="Arial" charset="0"/>
              </a:rPr>
              <a:t>Shop Microservice</a:t>
            </a:r>
          </a:p>
        </p:txBody>
      </p:sp>
      <p:sp>
        <p:nvSpPr>
          <p:cNvPr id="95" name="TextBox 94">
            <a:extLst>
              <a:ext uri="{FF2B5EF4-FFF2-40B4-BE49-F238E27FC236}">
                <a16:creationId xmlns:a16="http://schemas.microsoft.com/office/drawing/2014/main" id="{6A77F185-35A0-5F4A-B962-BC0D82A19D27}"/>
              </a:ext>
            </a:extLst>
          </p:cNvPr>
          <p:cNvSpPr txBox="1"/>
          <p:nvPr/>
        </p:nvSpPr>
        <p:spPr>
          <a:xfrm>
            <a:off x="5616374" y="2546713"/>
            <a:ext cx="153888" cy="184666"/>
          </a:xfrm>
          <a:prstGeom prst="rect">
            <a:avLst/>
          </a:prstGeom>
          <a:noFill/>
        </p:spPr>
        <p:txBody>
          <a:bodyPr wrap="none" lIns="0" tIns="0" rIns="0" bIns="0" rtlCol="0">
            <a:spAutoFit/>
          </a:bodyPr>
          <a:lstStyle/>
          <a:p>
            <a:pPr algn="ctr"/>
            <a:r>
              <a:rPr lang="en-US" sz="1200" b="1" dirty="0">
                <a:latin typeface="Arial" charset="0"/>
                <a:ea typeface="Arial" charset="0"/>
                <a:cs typeface="Arial" charset="0"/>
              </a:rPr>
              <a:t>UI</a:t>
            </a:r>
          </a:p>
        </p:txBody>
      </p:sp>
      <p:sp>
        <p:nvSpPr>
          <p:cNvPr id="96" name="TextBox 95">
            <a:extLst>
              <a:ext uri="{FF2B5EF4-FFF2-40B4-BE49-F238E27FC236}">
                <a16:creationId xmlns:a16="http://schemas.microsoft.com/office/drawing/2014/main" id="{C71F9E0C-80B0-1B49-AC0D-3D775807039D}"/>
              </a:ext>
            </a:extLst>
          </p:cNvPr>
          <p:cNvSpPr txBox="1"/>
          <p:nvPr/>
        </p:nvSpPr>
        <p:spPr>
          <a:xfrm>
            <a:off x="6427861" y="2520054"/>
            <a:ext cx="411972" cy="184666"/>
          </a:xfrm>
          <a:prstGeom prst="rect">
            <a:avLst/>
          </a:prstGeom>
          <a:noFill/>
        </p:spPr>
        <p:txBody>
          <a:bodyPr wrap="none" lIns="0" tIns="0" rIns="0" bIns="0" rtlCol="0">
            <a:spAutoFit/>
          </a:bodyPr>
          <a:lstStyle/>
          <a:p>
            <a:r>
              <a:rPr lang="en-US" sz="1200" b="1" dirty="0">
                <a:latin typeface="Arial" charset="0"/>
                <a:ea typeface="Arial" charset="0"/>
                <a:cs typeface="Arial" charset="0"/>
              </a:rPr>
              <a:t>Logic</a:t>
            </a:r>
          </a:p>
        </p:txBody>
      </p:sp>
      <p:pic>
        <p:nvPicPr>
          <p:cNvPr id="97" name="Picture 96">
            <a:extLst>
              <a:ext uri="{FF2B5EF4-FFF2-40B4-BE49-F238E27FC236}">
                <a16:creationId xmlns:a16="http://schemas.microsoft.com/office/drawing/2014/main" id="{74266B40-F824-4544-A7B7-BC479FCAE78D}"/>
              </a:ext>
            </a:extLst>
          </p:cNvPr>
          <p:cNvPicPr>
            <a:picLocks noChangeAspect="1"/>
          </p:cNvPicPr>
          <p:nvPr/>
        </p:nvPicPr>
        <p:blipFill>
          <a:blip r:embed="rId5"/>
          <a:stretch>
            <a:fillRect/>
          </a:stretch>
        </p:blipFill>
        <p:spPr>
          <a:xfrm>
            <a:off x="5457598" y="1975685"/>
            <a:ext cx="478284" cy="478284"/>
          </a:xfrm>
          <a:prstGeom prst="rect">
            <a:avLst/>
          </a:prstGeom>
          <a:solidFill>
            <a:schemeClr val="bg1"/>
          </a:solidFill>
          <a:ln w="28575">
            <a:solidFill>
              <a:schemeClr val="tx1">
                <a:lumMod val="50000"/>
              </a:schemeClr>
            </a:solidFill>
          </a:ln>
        </p:spPr>
      </p:pic>
      <p:pic>
        <p:nvPicPr>
          <p:cNvPr id="98" name="Picture 97">
            <a:extLst>
              <a:ext uri="{FF2B5EF4-FFF2-40B4-BE49-F238E27FC236}">
                <a16:creationId xmlns:a16="http://schemas.microsoft.com/office/drawing/2014/main" id="{7FF99ED9-0F05-9449-B7CA-E396769CD4B9}"/>
              </a:ext>
            </a:extLst>
          </p:cNvPr>
          <p:cNvPicPr>
            <a:picLocks noChangeAspect="1"/>
          </p:cNvPicPr>
          <p:nvPr/>
        </p:nvPicPr>
        <p:blipFill>
          <a:blip r:embed="rId4"/>
          <a:stretch>
            <a:fillRect/>
          </a:stretch>
        </p:blipFill>
        <p:spPr>
          <a:xfrm rot="16200000">
            <a:off x="6392276" y="1967307"/>
            <a:ext cx="486663" cy="486663"/>
          </a:xfrm>
          <a:prstGeom prst="rect">
            <a:avLst/>
          </a:prstGeom>
          <a:solidFill>
            <a:schemeClr val="bg1"/>
          </a:solidFill>
          <a:ln w="28575">
            <a:solidFill>
              <a:schemeClr val="tx1">
                <a:lumMod val="50000"/>
              </a:schemeClr>
            </a:solidFill>
          </a:ln>
        </p:spPr>
      </p:pic>
      <p:sp>
        <p:nvSpPr>
          <p:cNvPr id="99" name="Rectangle 98">
            <a:extLst>
              <a:ext uri="{FF2B5EF4-FFF2-40B4-BE49-F238E27FC236}">
                <a16:creationId xmlns:a16="http://schemas.microsoft.com/office/drawing/2014/main" id="{24929574-4C8C-8A4B-AC84-3DBF11BD87ED}"/>
              </a:ext>
            </a:extLst>
          </p:cNvPr>
          <p:cNvSpPr/>
          <p:nvPr/>
        </p:nvSpPr>
        <p:spPr>
          <a:xfrm>
            <a:off x="9108431" y="1600308"/>
            <a:ext cx="2427611" cy="1046571"/>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grpSp>
        <p:nvGrpSpPr>
          <p:cNvPr id="100" name="Group 99">
            <a:extLst>
              <a:ext uri="{FF2B5EF4-FFF2-40B4-BE49-F238E27FC236}">
                <a16:creationId xmlns:a16="http://schemas.microsoft.com/office/drawing/2014/main" id="{3351660C-68A8-9E48-B244-5AB145C69BB1}"/>
              </a:ext>
            </a:extLst>
          </p:cNvPr>
          <p:cNvGrpSpPr/>
          <p:nvPr/>
        </p:nvGrpSpPr>
        <p:grpSpPr>
          <a:xfrm>
            <a:off x="9212267" y="1993101"/>
            <a:ext cx="343160" cy="241939"/>
            <a:chOff x="7836530" y="946570"/>
            <a:chExt cx="257370" cy="181454"/>
          </a:xfrm>
        </p:grpSpPr>
        <p:sp>
          <p:nvSpPr>
            <p:cNvPr id="101" name="Rectangle 100">
              <a:extLst>
                <a:ext uri="{FF2B5EF4-FFF2-40B4-BE49-F238E27FC236}">
                  <a16:creationId xmlns:a16="http://schemas.microsoft.com/office/drawing/2014/main" id="{D014DAEC-8A0D-394A-ABFA-EED05ED1A386}"/>
                </a:ext>
              </a:extLst>
            </p:cNvPr>
            <p:cNvSpPr/>
            <p:nvPr/>
          </p:nvSpPr>
          <p:spPr>
            <a:xfrm rot="5400000">
              <a:off x="7874488" y="908612"/>
              <a:ext cx="181454" cy="257370"/>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sp>
          <p:nvSpPr>
            <p:cNvPr id="102" name="Right Arrow 101">
              <a:extLst>
                <a:ext uri="{FF2B5EF4-FFF2-40B4-BE49-F238E27FC236}">
                  <a16:creationId xmlns:a16="http://schemas.microsoft.com/office/drawing/2014/main" id="{F965B27F-76CE-5545-8DB6-17C12ED5BFB6}"/>
                </a:ext>
              </a:extLst>
            </p:cNvPr>
            <p:cNvSpPr/>
            <p:nvPr/>
          </p:nvSpPr>
          <p:spPr>
            <a:xfrm>
              <a:off x="7875215" y="1008809"/>
              <a:ext cx="180000" cy="54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grpSp>
      <p:grpSp>
        <p:nvGrpSpPr>
          <p:cNvPr id="103" name="Group 102">
            <a:extLst>
              <a:ext uri="{FF2B5EF4-FFF2-40B4-BE49-F238E27FC236}">
                <a16:creationId xmlns:a16="http://schemas.microsoft.com/office/drawing/2014/main" id="{1FD8B9D8-931C-4B4E-9ABC-0EFC6FE783E6}"/>
              </a:ext>
            </a:extLst>
          </p:cNvPr>
          <p:cNvGrpSpPr/>
          <p:nvPr/>
        </p:nvGrpSpPr>
        <p:grpSpPr>
          <a:xfrm>
            <a:off x="9206848" y="2309935"/>
            <a:ext cx="343160" cy="241939"/>
            <a:chOff x="8499553" y="464121"/>
            <a:chExt cx="257370" cy="181454"/>
          </a:xfrm>
        </p:grpSpPr>
        <p:sp>
          <p:nvSpPr>
            <p:cNvPr id="104" name="Rectangle 103">
              <a:extLst>
                <a:ext uri="{FF2B5EF4-FFF2-40B4-BE49-F238E27FC236}">
                  <a16:creationId xmlns:a16="http://schemas.microsoft.com/office/drawing/2014/main" id="{D7A9EA97-9690-B24A-AC41-C2A179E5F6B4}"/>
                </a:ext>
              </a:extLst>
            </p:cNvPr>
            <p:cNvSpPr/>
            <p:nvPr/>
          </p:nvSpPr>
          <p:spPr>
            <a:xfrm rot="5400000">
              <a:off x="8537511" y="426163"/>
              <a:ext cx="181454" cy="257370"/>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sp>
          <p:nvSpPr>
            <p:cNvPr id="105" name="Right Arrow 104">
              <a:extLst>
                <a:ext uri="{FF2B5EF4-FFF2-40B4-BE49-F238E27FC236}">
                  <a16:creationId xmlns:a16="http://schemas.microsoft.com/office/drawing/2014/main" id="{FA18D395-7A7B-DE44-ACFD-D03300E83FD9}"/>
                </a:ext>
              </a:extLst>
            </p:cNvPr>
            <p:cNvSpPr/>
            <p:nvPr/>
          </p:nvSpPr>
          <p:spPr>
            <a:xfrm>
              <a:off x="8538238" y="481656"/>
              <a:ext cx="180000" cy="54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sp>
          <p:nvSpPr>
            <p:cNvPr id="106" name="Right Arrow 105">
              <a:extLst>
                <a:ext uri="{FF2B5EF4-FFF2-40B4-BE49-F238E27FC236}">
                  <a16:creationId xmlns:a16="http://schemas.microsoft.com/office/drawing/2014/main" id="{9946C32A-F3A7-BF4B-8B09-4B567E246C9C}"/>
                </a:ext>
              </a:extLst>
            </p:cNvPr>
            <p:cNvSpPr/>
            <p:nvPr/>
          </p:nvSpPr>
          <p:spPr>
            <a:xfrm rot="10800000">
              <a:off x="8534174" y="563654"/>
              <a:ext cx="180000" cy="54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grpSp>
      <p:grpSp>
        <p:nvGrpSpPr>
          <p:cNvPr id="107" name="Group 106">
            <a:extLst>
              <a:ext uri="{FF2B5EF4-FFF2-40B4-BE49-F238E27FC236}">
                <a16:creationId xmlns:a16="http://schemas.microsoft.com/office/drawing/2014/main" id="{C4EE821A-294B-934C-9F61-DBAD6F9031B3}"/>
              </a:ext>
            </a:extLst>
          </p:cNvPr>
          <p:cNvGrpSpPr/>
          <p:nvPr/>
        </p:nvGrpSpPr>
        <p:grpSpPr>
          <a:xfrm rot="5400000">
            <a:off x="9257459" y="1638113"/>
            <a:ext cx="241939" cy="343160"/>
            <a:chOff x="8545552" y="1125595"/>
            <a:chExt cx="239673" cy="320441"/>
          </a:xfrm>
        </p:grpSpPr>
        <p:sp>
          <p:nvSpPr>
            <p:cNvPr id="108" name="Rectangle 107">
              <a:extLst>
                <a:ext uri="{FF2B5EF4-FFF2-40B4-BE49-F238E27FC236}">
                  <a16:creationId xmlns:a16="http://schemas.microsoft.com/office/drawing/2014/main" id="{1DD3D080-5C00-C741-9F42-7EEA706C020B}"/>
                </a:ext>
              </a:extLst>
            </p:cNvPr>
            <p:cNvSpPr/>
            <p:nvPr/>
          </p:nvSpPr>
          <p:spPr>
            <a:xfrm>
              <a:off x="8545552" y="1125595"/>
              <a:ext cx="239673" cy="320441"/>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sp>
          <p:nvSpPr>
            <p:cNvPr id="109" name="U-Turn Arrow 108">
              <a:extLst>
                <a:ext uri="{FF2B5EF4-FFF2-40B4-BE49-F238E27FC236}">
                  <a16:creationId xmlns:a16="http://schemas.microsoft.com/office/drawing/2014/main" id="{DD8029B1-FB45-2C47-84F2-CF9E601BF9AD}"/>
                </a:ext>
              </a:extLst>
            </p:cNvPr>
            <p:cNvSpPr/>
            <p:nvPr/>
          </p:nvSpPr>
          <p:spPr>
            <a:xfrm>
              <a:off x="8592444" y="1164524"/>
              <a:ext cx="158405" cy="225422"/>
            </a:xfrm>
            <a:prstGeom prst="uturnArrow">
              <a:avLst>
                <a:gd name="adj1" fmla="val 17814"/>
                <a:gd name="adj2" fmla="val 23583"/>
                <a:gd name="adj3" fmla="val 25000"/>
                <a:gd name="adj4" fmla="val 42888"/>
                <a:gd name="adj5" fmla="val 100000"/>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grpSp>
      <p:sp>
        <p:nvSpPr>
          <p:cNvPr id="110" name="TextBox 109">
            <a:extLst>
              <a:ext uri="{FF2B5EF4-FFF2-40B4-BE49-F238E27FC236}">
                <a16:creationId xmlns:a16="http://schemas.microsoft.com/office/drawing/2014/main" id="{82C080A0-5CC3-CB4F-8B5A-635F269B26A0}"/>
              </a:ext>
            </a:extLst>
          </p:cNvPr>
          <p:cNvSpPr txBox="1"/>
          <p:nvPr/>
        </p:nvSpPr>
        <p:spPr>
          <a:xfrm>
            <a:off x="9653174" y="1695185"/>
            <a:ext cx="1715213" cy="205121"/>
          </a:xfrm>
          <a:prstGeom prst="rect">
            <a:avLst/>
          </a:prstGeom>
          <a:noFill/>
        </p:spPr>
        <p:txBody>
          <a:bodyPr wrap="none" lIns="0" tIns="0" rIns="0" bIns="0" rtlCol="0">
            <a:spAutoFit/>
          </a:bodyPr>
          <a:lstStyle/>
          <a:p>
            <a:r>
              <a:rPr lang="en-GB" sz="1333" dirty="0">
                <a:latin typeface="Arial" charset="0"/>
                <a:ea typeface="Arial" charset="0"/>
                <a:cs typeface="Arial" charset="0"/>
              </a:rPr>
              <a:t>sync request/response</a:t>
            </a:r>
          </a:p>
        </p:txBody>
      </p:sp>
      <p:sp>
        <p:nvSpPr>
          <p:cNvPr id="111" name="TextBox 110">
            <a:extLst>
              <a:ext uri="{FF2B5EF4-FFF2-40B4-BE49-F238E27FC236}">
                <a16:creationId xmlns:a16="http://schemas.microsoft.com/office/drawing/2014/main" id="{D3E9F59D-B3DA-C746-B5B6-CA24B3A5E637}"/>
              </a:ext>
            </a:extLst>
          </p:cNvPr>
          <p:cNvSpPr txBox="1"/>
          <p:nvPr/>
        </p:nvSpPr>
        <p:spPr>
          <a:xfrm>
            <a:off x="9653174" y="2302401"/>
            <a:ext cx="1809791" cy="205121"/>
          </a:xfrm>
          <a:prstGeom prst="rect">
            <a:avLst/>
          </a:prstGeom>
          <a:noFill/>
        </p:spPr>
        <p:txBody>
          <a:bodyPr wrap="none" lIns="0" tIns="0" rIns="0" bIns="0" rtlCol="0">
            <a:spAutoFit/>
          </a:bodyPr>
          <a:lstStyle/>
          <a:p>
            <a:r>
              <a:rPr lang="en-GB" sz="1333" dirty="0" err="1">
                <a:latin typeface="Arial" charset="0"/>
                <a:ea typeface="Arial" charset="0"/>
                <a:cs typeface="Arial" charset="0"/>
              </a:rPr>
              <a:t>async</a:t>
            </a:r>
            <a:r>
              <a:rPr lang="en-GB" sz="1333" dirty="0">
                <a:latin typeface="Arial" charset="0"/>
                <a:ea typeface="Arial" charset="0"/>
                <a:cs typeface="Arial" charset="0"/>
              </a:rPr>
              <a:t> request/response</a:t>
            </a:r>
          </a:p>
        </p:txBody>
      </p:sp>
      <p:sp>
        <p:nvSpPr>
          <p:cNvPr id="112" name="TextBox 111">
            <a:extLst>
              <a:ext uri="{FF2B5EF4-FFF2-40B4-BE49-F238E27FC236}">
                <a16:creationId xmlns:a16="http://schemas.microsoft.com/office/drawing/2014/main" id="{617B03A6-B79C-2E4F-AC81-D07FD8B01EE8}"/>
              </a:ext>
            </a:extLst>
          </p:cNvPr>
          <p:cNvSpPr txBox="1"/>
          <p:nvPr/>
        </p:nvSpPr>
        <p:spPr>
          <a:xfrm>
            <a:off x="9653174" y="2003138"/>
            <a:ext cx="1611018" cy="205121"/>
          </a:xfrm>
          <a:prstGeom prst="rect">
            <a:avLst/>
          </a:prstGeom>
          <a:noFill/>
        </p:spPr>
        <p:txBody>
          <a:bodyPr wrap="none" lIns="0" tIns="0" rIns="0" bIns="0" rtlCol="0">
            <a:spAutoFit/>
          </a:bodyPr>
          <a:lstStyle/>
          <a:p>
            <a:r>
              <a:rPr lang="en-GB" sz="1333" dirty="0" err="1">
                <a:latin typeface="Arial" charset="0"/>
                <a:ea typeface="Arial" charset="0"/>
                <a:cs typeface="Arial" charset="0"/>
              </a:rPr>
              <a:t>async</a:t>
            </a:r>
            <a:r>
              <a:rPr lang="en-GB" sz="1333" dirty="0">
                <a:latin typeface="Arial" charset="0"/>
                <a:ea typeface="Arial" charset="0"/>
                <a:cs typeface="Arial" charset="0"/>
              </a:rPr>
              <a:t>, event pub/sub</a:t>
            </a:r>
          </a:p>
        </p:txBody>
      </p:sp>
    </p:spTree>
    <p:extLst>
      <p:ext uri="{BB962C8B-B14F-4D97-AF65-F5344CB8AC3E}">
        <p14:creationId xmlns:p14="http://schemas.microsoft.com/office/powerpoint/2010/main" val="12862476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dirty="0"/>
          </a:p>
        </p:txBody>
      </p:sp>
      <p:grpSp>
        <p:nvGrpSpPr>
          <p:cNvPr id="11" name="Group 10"/>
          <p:cNvGrpSpPr/>
          <p:nvPr/>
        </p:nvGrpSpPr>
        <p:grpSpPr>
          <a:xfrm>
            <a:off x="2198500" y="247831"/>
            <a:ext cx="8115932" cy="6399857"/>
            <a:chOff x="2198500" y="247831"/>
            <a:chExt cx="8115932" cy="6399857"/>
          </a:xfrm>
        </p:grpSpPr>
        <p:pic>
          <p:nvPicPr>
            <p:cNvPr id="4" name="Picture 3"/>
            <p:cNvPicPr>
              <a:picLocks noChangeAspect="1"/>
            </p:cNvPicPr>
            <p:nvPr/>
          </p:nvPicPr>
          <p:blipFill>
            <a:blip r:embed="rId2"/>
            <a:stretch>
              <a:fillRect/>
            </a:stretch>
          </p:blipFill>
          <p:spPr>
            <a:xfrm>
              <a:off x="2198500" y="247831"/>
              <a:ext cx="8115932" cy="6399857"/>
            </a:xfrm>
            <a:prstGeom prst="rect">
              <a:avLst/>
            </a:prstGeom>
          </p:spPr>
        </p:pic>
        <p:pic>
          <p:nvPicPr>
            <p:cNvPr id="5" name="Snagit_PPT829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8049" y="2937730"/>
              <a:ext cx="338385" cy="440687"/>
            </a:xfrm>
            <a:prstGeom prst="rect">
              <a:avLst/>
            </a:prstGeom>
            <a:effectLst>
              <a:softEdge rad="63500"/>
            </a:effectLst>
          </p:spPr>
        </p:pic>
        <p:pic>
          <p:nvPicPr>
            <p:cNvPr id="6" name="Snagit_PPT8E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6466" y="4634695"/>
              <a:ext cx="342686" cy="409999"/>
            </a:xfrm>
            <a:prstGeom prst="rect">
              <a:avLst/>
            </a:prstGeom>
            <a:effectLst>
              <a:softEdge rad="63500"/>
            </a:effectLst>
          </p:spPr>
        </p:pic>
        <p:pic>
          <p:nvPicPr>
            <p:cNvPr id="7" name="Snagit_PPT9A6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22757" y="848336"/>
              <a:ext cx="480839" cy="699134"/>
            </a:xfrm>
            <a:prstGeom prst="rect">
              <a:avLst/>
            </a:prstGeom>
            <a:effectLst>
              <a:softEdge rad="63500"/>
            </a:effectLst>
          </p:spPr>
        </p:pic>
        <p:pic>
          <p:nvPicPr>
            <p:cNvPr id="8" name="Snagit_PPTA27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72752" y="3158074"/>
              <a:ext cx="431910" cy="541851"/>
            </a:xfrm>
            <a:prstGeom prst="rect">
              <a:avLst/>
            </a:prstGeom>
            <a:effectLst>
              <a:softEdge rad="63500"/>
            </a:effectLst>
          </p:spPr>
        </p:pic>
        <p:pic>
          <p:nvPicPr>
            <p:cNvPr id="9" name="Snagit_PPTA99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21037" y="950976"/>
              <a:ext cx="403417" cy="575433"/>
            </a:xfrm>
            <a:prstGeom prst="rect">
              <a:avLst/>
            </a:prstGeom>
            <a:effectLst>
              <a:softEdge rad="63500"/>
            </a:effectLst>
          </p:spPr>
        </p:pic>
        <p:pic>
          <p:nvPicPr>
            <p:cNvPr id="10" name="Snagit_PPTB2BC"/>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26751" y="5082042"/>
              <a:ext cx="418401" cy="576657"/>
            </a:xfrm>
            <a:prstGeom prst="rect">
              <a:avLst/>
            </a:prstGeom>
            <a:effectLst>
              <a:softEdge rad="63500"/>
            </a:effectLst>
          </p:spPr>
        </p:pic>
      </p:grpSp>
    </p:spTree>
    <p:extLst>
      <p:ext uri="{BB962C8B-B14F-4D97-AF65-F5344CB8AC3E}">
        <p14:creationId xmlns:p14="http://schemas.microsoft.com/office/powerpoint/2010/main" val="419509803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Elbow Connector 50"/>
          <p:cNvCxnSpPr>
            <a:stCxn id="7" idx="2"/>
          </p:cNvCxnSpPr>
          <p:nvPr/>
        </p:nvCxnSpPr>
        <p:spPr>
          <a:xfrm rot="5400000">
            <a:off x="3808052" y="2773832"/>
            <a:ext cx="3069173" cy="2364519"/>
          </a:xfrm>
          <a:prstGeom prst="bentConnector3">
            <a:avLst>
              <a:gd name="adj1" fmla="val 59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p:cNvCxnSpPr>
            <a:stCxn id="7" idx="2"/>
          </p:cNvCxnSpPr>
          <p:nvPr/>
        </p:nvCxnSpPr>
        <p:spPr>
          <a:xfrm rot="5400000">
            <a:off x="4816534" y="3801544"/>
            <a:ext cx="3088402" cy="328324"/>
          </a:xfrm>
          <a:prstGeom prst="bentConnector3">
            <a:avLst>
              <a:gd name="adj1" fmla="val 5845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7" idx="2"/>
            <a:endCxn id="6" idx="0"/>
          </p:cNvCxnSpPr>
          <p:nvPr/>
        </p:nvCxnSpPr>
        <p:spPr>
          <a:xfrm rot="16200000" flipH="1">
            <a:off x="5836035" y="3110366"/>
            <a:ext cx="3109576" cy="1731853"/>
          </a:xfrm>
          <a:prstGeom prst="bentConnector3">
            <a:avLst>
              <a:gd name="adj1" fmla="val 5868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p:cNvCxnSpPr>
            <a:stCxn id="7" idx="2"/>
            <a:endCxn id="12" idx="0"/>
          </p:cNvCxnSpPr>
          <p:nvPr/>
        </p:nvCxnSpPr>
        <p:spPr>
          <a:xfrm rot="16200000" flipH="1">
            <a:off x="6908323" y="2038078"/>
            <a:ext cx="3109662" cy="3876515"/>
          </a:xfrm>
          <a:prstGeom prst="bentConnector3">
            <a:avLst>
              <a:gd name="adj1" fmla="val 5924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7" idx="1"/>
            <a:endCxn id="8" idx="3"/>
          </p:cNvCxnSpPr>
          <p:nvPr/>
        </p:nvCxnSpPr>
        <p:spPr>
          <a:xfrm rot="10800000" flipV="1">
            <a:off x="2605436" y="1943207"/>
            <a:ext cx="1518073" cy="3048539"/>
          </a:xfrm>
          <a:prstGeom prst="bentConnector3">
            <a:avLst>
              <a:gd name="adj1" fmla="val 8327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7" idx="1"/>
            <a:endCxn id="5" idx="3"/>
          </p:cNvCxnSpPr>
          <p:nvPr/>
        </p:nvCxnSpPr>
        <p:spPr>
          <a:xfrm rot="10800000" flipV="1">
            <a:off x="2198402" y="1943208"/>
            <a:ext cx="1925107" cy="1340436"/>
          </a:xfrm>
          <a:prstGeom prst="bentConnector3">
            <a:avLst>
              <a:gd name="adj1" fmla="val 80309"/>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ounded Rectangle 41"/>
          <p:cNvSpPr/>
          <p:nvPr/>
        </p:nvSpPr>
        <p:spPr>
          <a:xfrm>
            <a:off x="10449477" y="387770"/>
            <a:ext cx="1084494" cy="1907707"/>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Monitor</a:t>
            </a:r>
            <a:endParaRPr lang="nl-NL" dirty="0"/>
          </a:p>
        </p:txBody>
      </p:sp>
      <p:pic>
        <p:nvPicPr>
          <p:cNvPr id="8198" name="Picture 6" descr="Image result for stethoscope"/>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9106456" y="1887906"/>
            <a:ext cx="2875621" cy="21431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 Event-(First) Driven</a:t>
            </a:r>
            <a:endParaRPr lang="nl-NL" dirty="0"/>
          </a:p>
        </p:txBody>
      </p:sp>
      <p:sp>
        <p:nvSpPr>
          <p:cNvPr id="4" name="Rounded Rectangle 3"/>
          <p:cNvSpPr/>
          <p:nvPr/>
        </p:nvSpPr>
        <p:spPr>
          <a:xfrm>
            <a:off x="5249603" y="5531081"/>
            <a:ext cx="1802674" cy="103632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dirty="0"/>
              <a:t>Order</a:t>
            </a:r>
            <a:endParaRPr lang="nl-NL" dirty="0"/>
          </a:p>
        </p:txBody>
      </p:sp>
      <p:sp>
        <p:nvSpPr>
          <p:cNvPr id="5" name="Rounded Rectangle 4"/>
          <p:cNvSpPr/>
          <p:nvPr/>
        </p:nvSpPr>
        <p:spPr>
          <a:xfrm>
            <a:off x="395727" y="2565187"/>
            <a:ext cx="1802674" cy="1436914"/>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Products</a:t>
            </a:r>
            <a:endParaRPr lang="nl-NL" dirty="0"/>
          </a:p>
        </p:txBody>
      </p:sp>
      <p:sp>
        <p:nvSpPr>
          <p:cNvPr id="6" name="Rounded Rectangle 5"/>
          <p:cNvSpPr/>
          <p:nvPr/>
        </p:nvSpPr>
        <p:spPr>
          <a:xfrm>
            <a:off x="7355413" y="5531081"/>
            <a:ext cx="1802674" cy="103632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Logistics</a:t>
            </a:r>
            <a:endParaRPr lang="nl-NL" dirty="0"/>
          </a:p>
        </p:txBody>
      </p:sp>
      <p:sp>
        <p:nvSpPr>
          <p:cNvPr id="7" name="Rounded Rectangle 6"/>
          <p:cNvSpPr/>
          <p:nvPr/>
        </p:nvSpPr>
        <p:spPr>
          <a:xfrm>
            <a:off x="4123508" y="1464911"/>
            <a:ext cx="4802777" cy="9565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Shop</a:t>
            </a:r>
            <a:endParaRPr lang="nl-NL" dirty="0"/>
          </a:p>
        </p:txBody>
      </p:sp>
      <p:sp>
        <p:nvSpPr>
          <p:cNvPr id="8" name="Rounded Rectangle 7"/>
          <p:cNvSpPr/>
          <p:nvPr/>
        </p:nvSpPr>
        <p:spPr>
          <a:xfrm>
            <a:off x="802761" y="4473587"/>
            <a:ext cx="1802674" cy="103632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Customers</a:t>
            </a:r>
            <a:endParaRPr lang="nl-NL" dirty="0"/>
          </a:p>
        </p:txBody>
      </p:sp>
      <p:sp>
        <p:nvSpPr>
          <p:cNvPr id="9" name="Rounded Rectangle 8"/>
          <p:cNvSpPr/>
          <p:nvPr/>
        </p:nvSpPr>
        <p:spPr>
          <a:xfrm>
            <a:off x="3143793" y="5531081"/>
            <a:ext cx="1802674" cy="103632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Loyalty Program</a:t>
            </a:r>
            <a:endParaRPr lang="nl-NL" dirty="0"/>
          </a:p>
        </p:txBody>
      </p:sp>
      <p:sp>
        <p:nvSpPr>
          <p:cNvPr id="12" name="Rounded Rectangle 11"/>
          <p:cNvSpPr/>
          <p:nvPr/>
        </p:nvSpPr>
        <p:spPr>
          <a:xfrm>
            <a:off x="9500075" y="5531167"/>
            <a:ext cx="1802674" cy="1036320"/>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Finance</a:t>
            </a:r>
            <a:endParaRPr lang="nl-NL" dirty="0"/>
          </a:p>
        </p:txBody>
      </p:sp>
      <p:sp>
        <p:nvSpPr>
          <p:cNvPr id="13" name="Rounded Rectangle 12"/>
          <p:cNvSpPr/>
          <p:nvPr/>
        </p:nvSpPr>
        <p:spPr>
          <a:xfrm>
            <a:off x="3099739" y="3118304"/>
            <a:ext cx="6851086" cy="883797"/>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Hub (Kafka)</a:t>
            </a:r>
          </a:p>
          <a:p>
            <a:pPr algn="ctr"/>
            <a:endParaRPr lang="en-US" dirty="0"/>
          </a:p>
          <a:p>
            <a:pPr algn="ctr"/>
            <a:endParaRPr lang="nl-NL" dirty="0"/>
          </a:p>
        </p:txBody>
      </p:sp>
      <p:sp>
        <p:nvSpPr>
          <p:cNvPr id="11" name="Rounded Rectangle 10"/>
          <p:cNvSpPr/>
          <p:nvPr/>
        </p:nvSpPr>
        <p:spPr>
          <a:xfrm>
            <a:off x="3325518" y="3508887"/>
            <a:ext cx="1111623" cy="3438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Topic X</a:t>
            </a:r>
            <a:endParaRPr lang="nl-NL" dirty="0"/>
          </a:p>
        </p:txBody>
      </p:sp>
      <p:sp>
        <p:nvSpPr>
          <p:cNvPr id="14" name="Rounded Rectangle 13"/>
          <p:cNvSpPr/>
          <p:nvPr/>
        </p:nvSpPr>
        <p:spPr>
          <a:xfrm>
            <a:off x="5084950" y="3508887"/>
            <a:ext cx="1111623" cy="3438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Topic Y</a:t>
            </a:r>
            <a:endParaRPr lang="nl-NL" dirty="0"/>
          </a:p>
        </p:txBody>
      </p:sp>
      <p:sp>
        <p:nvSpPr>
          <p:cNvPr id="15" name="Rounded Rectangle 14"/>
          <p:cNvSpPr/>
          <p:nvPr/>
        </p:nvSpPr>
        <p:spPr>
          <a:xfrm>
            <a:off x="6844382" y="3508887"/>
            <a:ext cx="1111623" cy="3438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Topic Z</a:t>
            </a:r>
            <a:endParaRPr lang="nl-NL" dirty="0"/>
          </a:p>
        </p:txBody>
      </p:sp>
      <p:sp>
        <p:nvSpPr>
          <p:cNvPr id="16" name="Rounded Rectangle 15"/>
          <p:cNvSpPr/>
          <p:nvPr/>
        </p:nvSpPr>
        <p:spPr>
          <a:xfrm>
            <a:off x="8603813" y="3508887"/>
            <a:ext cx="1111623" cy="34383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Topic Q</a:t>
            </a:r>
            <a:endParaRPr lang="nl-NL" dirty="0"/>
          </a:p>
        </p:txBody>
      </p:sp>
      <p:sp>
        <p:nvSpPr>
          <p:cNvPr id="20" name="Oval Callout 19"/>
          <p:cNvSpPr/>
          <p:nvPr/>
        </p:nvSpPr>
        <p:spPr>
          <a:xfrm>
            <a:off x="10158470" y="4334004"/>
            <a:ext cx="1700732" cy="722852"/>
          </a:xfrm>
          <a:prstGeom prst="wedgeEllipseCallout">
            <a:avLst>
              <a:gd name="adj1" fmla="val -16204"/>
              <a:gd name="adj2" fmla="val 14238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21" name="Lightning Bolt 20"/>
          <p:cNvSpPr/>
          <p:nvPr/>
        </p:nvSpPr>
        <p:spPr>
          <a:xfrm>
            <a:off x="10004404" y="4335141"/>
            <a:ext cx="430306" cy="5185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TextBox 21"/>
          <p:cNvSpPr txBox="1"/>
          <p:nvPr/>
        </p:nvSpPr>
        <p:spPr>
          <a:xfrm>
            <a:off x="10328293" y="4410525"/>
            <a:ext cx="1414170"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t>Order Payment </a:t>
            </a:r>
            <a:br>
              <a:rPr lang="en-US" sz="1200" dirty="0"/>
            </a:br>
            <a:r>
              <a:rPr lang="en-US" sz="1200" dirty="0"/>
              <a:t>Received</a:t>
            </a:r>
          </a:p>
          <a:p>
            <a:pPr marL="171450" indent="-171450">
              <a:buFont typeface="Arial" panose="020B0604020202020204" pitchFamily="34" charset="0"/>
              <a:buChar char="•"/>
            </a:pPr>
            <a:r>
              <a:rPr lang="en-US" sz="1200" dirty="0"/>
              <a:t>Customer Frozen</a:t>
            </a:r>
          </a:p>
        </p:txBody>
      </p:sp>
      <p:sp>
        <p:nvSpPr>
          <p:cNvPr id="23" name="Oval Callout 22"/>
          <p:cNvSpPr/>
          <p:nvPr/>
        </p:nvSpPr>
        <p:spPr>
          <a:xfrm>
            <a:off x="7358872" y="4702715"/>
            <a:ext cx="1700732" cy="621126"/>
          </a:xfrm>
          <a:prstGeom prst="wedgeEllipseCallout">
            <a:avLst>
              <a:gd name="adj1" fmla="val -31309"/>
              <a:gd name="adj2" fmla="val 11157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24" name="Lightning Bolt 23"/>
          <p:cNvSpPr/>
          <p:nvPr/>
        </p:nvSpPr>
        <p:spPr>
          <a:xfrm>
            <a:off x="7213643" y="4494761"/>
            <a:ext cx="430306" cy="5185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TextBox 24"/>
          <p:cNvSpPr txBox="1"/>
          <p:nvPr/>
        </p:nvSpPr>
        <p:spPr>
          <a:xfrm>
            <a:off x="7565376" y="4693330"/>
            <a:ext cx="1272592"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t>Product Stock </a:t>
            </a:r>
            <a:br>
              <a:rPr lang="en-US" sz="1200" dirty="0"/>
            </a:br>
            <a:r>
              <a:rPr lang="en-US" sz="1200" dirty="0"/>
              <a:t>Update</a:t>
            </a:r>
          </a:p>
          <a:p>
            <a:pPr marL="171450" indent="-171450">
              <a:buFont typeface="Arial" panose="020B0604020202020204" pitchFamily="34" charset="0"/>
              <a:buChar char="•"/>
            </a:pPr>
            <a:r>
              <a:rPr lang="en-US" sz="1200" dirty="0"/>
              <a:t>Shipping News</a:t>
            </a:r>
            <a:endParaRPr lang="nl-NL" sz="1200" dirty="0"/>
          </a:p>
        </p:txBody>
      </p:sp>
      <p:sp>
        <p:nvSpPr>
          <p:cNvPr id="26" name="Oval Callout 25"/>
          <p:cNvSpPr/>
          <p:nvPr/>
        </p:nvSpPr>
        <p:spPr>
          <a:xfrm>
            <a:off x="5142840" y="4698900"/>
            <a:ext cx="1700732" cy="621126"/>
          </a:xfrm>
          <a:prstGeom prst="wedgeEllipseCallout">
            <a:avLst>
              <a:gd name="adj1" fmla="val 1371"/>
              <a:gd name="adj2" fmla="val 121676"/>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27" name="Lightning Bolt 26"/>
          <p:cNvSpPr/>
          <p:nvPr/>
        </p:nvSpPr>
        <p:spPr>
          <a:xfrm>
            <a:off x="5084701" y="4490946"/>
            <a:ext cx="430306" cy="5185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TextBox 27"/>
          <p:cNvSpPr txBox="1"/>
          <p:nvPr/>
        </p:nvSpPr>
        <p:spPr>
          <a:xfrm>
            <a:off x="5398802" y="4754019"/>
            <a:ext cx="1362361"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t>Order Create</a:t>
            </a:r>
          </a:p>
          <a:p>
            <a:pPr marL="171450" indent="-171450">
              <a:buFont typeface="Arial" panose="020B0604020202020204" pitchFamily="34" charset="0"/>
              <a:buChar char="•"/>
            </a:pPr>
            <a:r>
              <a:rPr lang="en-US" sz="1200" dirty="0"/>
              <a:t>Order Cancelled</a:t>
            </a:r>
          </a:p>
          <a:p>
            <a:pPr marL="171450" indent="-171450">
              <a:buFont typeface="Arial" panose="020B0604020202020204" pitchFamily="34" charset="0"/>
              <a:buChar char="•"/>
            </a:pPr>
            <a:endParaRPr lang="nl-NL" sz="1200" dirty="0"/>
          </a:p>
        </p:txBody>
      </p:sp>
      <p:sp>
        <p:nvSpPr>
          <p:cNvPr id="29" name="Oval Callout 28"/>
          <p:cNvSpPr/>
          <p:nvPr/>
        </p:nvSpPr>
        <p:spPr>
          <a:xfrm>
            <a:off x="3100988" y="4695085"/>
            <a:ext cx="1700732" cy="621126"/>
          </a:xfrm>
          <a:prstGeom prst="wedgeEllipseCallout">
            <a:avLst>
              <a:gd name="adj1" fmla="val 2953"/>
              <a:gd name="adj2" fmla="val 126006"/>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30" name="Lightning Bolt 29"/>
          <p:cNvSpPr/>
          <p:nvPr/>
        </p:nvSpPr>
        <p:spPr>
          <a:xfrm>
            <a:off x="2955759" y="4487131"/>
            <a:ext cx="430306" cy="5185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TextBox 30"/>
          <p:cNvSpPr txBox="1"/>
          <p:nvPr/>
        </p:nvSpPr>
        <p:spPr>
          <a:xfrm>
            <a:off x="3296827" y="4731149"/>
            <a:ext cx="1475147" cy="461665"/>
          </a:xfrm>
          <a:prstGeom prst="rect">
            <a:avLst/>
          </a:prstGeom>
          <a:noFill/>
        </p:spPr>
        <p:txBody>
          <a:bodyPr wrap="none" rtlCol="0">
            <a:spAutoFit/>
          </a:bodyPr>
          <a:lstStyle/>
          <a:p>
            <a:pPr marL="171450" indent="-171450">
              <a:buFont typeface="Arial" panose="020B0604020202020204" pitchFamily="34" charset="0"/>
              <a:buChar char="•"/>
            </a:pPr>
            <a:r>
              <a:rPr lang="en-US" sz="1200" dirty="0"/>
              <a:t>Customer Loyalty </a:t>
            </a:r>
            <a:br>
              <a:rPr lang="en-US" sz="1200" dirty="0"/>
            </a:br>
            <a:r>
              <a:rPr lang="en-US" sz="1200" dirty="0"/>
              <a:t>Status Change</a:t>
            </a:r>
            <a:endParaRPr lang="nl-NL" sz="1200" dirty="0"/>
          </a:p>
        </p:txBody>
      </p:sp>
      <p:sp>
        <p:nvSpPr>
          <p:cNvPr id="35" name="Oval Callout 34"/>
          <p:cNvSpPr/>
          <p:nvPr/>
        </p:nvSpPr>
        <p:spPr>
          <a:xfrm>
            <a:off x="1695992" y="1464911"/>
            <a:ext cx="1752602" cy="838122"/>
          </a:xfrm>
          <a:prstGeom prst="wedgeEllipseCallout">
            <a:avLst>
              <a:gd name="adj1" fmla="val -43232"/>
              <a:gd name="adj2" fmla="val 116288"/>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36" name="Lightning Bolt 35"/>
          <p:cNvSpPr/>
          <p:nvPr/>
        </p:nvSpPr>
        <p:spPr>
          <a:xfrm>
            <a:off x="1480839" y="1394879"/>
            <a:ext cx="430306" cy="5185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7" name="TextBox 36"/>
          <p:cNvSpPr txBox="1"/>
          <p:nvPr/>
        </p:nvSpPr>
        <p:spPr>
          <a:xfrm>
            <a:off x="1813457" y="1545222"/>
            <a:ext cx="1399870"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t>Product Update</a:t>
            </a:r>
          </a:p>
          <a:p>
            <a:pPr marL="171450" indent="-171450">
              <a:buFont typeface="Arial" panose="020B0604020202020204" pitchFamily="34" charset="0"/>
              <a:buChar char="•"/>
            </a:pPr>
            <a:r>
              <a:rPr lang="en-US" sz="1200" dirty="0"/>
              <a:t>Product added </a:t>
            </a:r>
            <a:br>
              <a:rPr lang="en-US" sz="1200" dirty="0"/>
            </a:br>
            <a:r>
              <a:rPr lang="en-US" sz="1200" dirty="0"/>
              <a:t>to Shopping Cart</a:t>
            </a:r>
          </a:p>
        </p:txBody>
      </p:sp>
      <p:sp>
        <p:nvSpPr>
          <p:cNvPr id="38" name="Oval Callout 37"/>
          <p:cNvSpPr/>
          <p:nvPr/>
        </p:nvSpPr>
        <p:spPr>
          <a:xfrm>
            <a:off x="293061" y="4163024"/>
            <a:ext cx="2060738" cy="621126"/>
          </a:xfrm>
          <a:prstGeom prst="wedgeEllipseCallout">
            <a:avLst>
              <a:gd name="adj1" fmla="val 30790"/>
              <a:gd name="adj2" fmla="val 7025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39" name="Lightning Bolt 38"/>
          <p:cNvSpPr/>
          <p:nvPr/>
        </p:nvSpPr>
        <p:spPr>
          <a:xfrm>
            <a:off x="36715" y="3992661"/>
            <a:ext cx="430306" cy="5185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0" name="TextBox 39"/>
          <p:cNvSpPr txBox="1"/>
          <p:nvPr/>
        </p:nvSpPr>
        <p:spPr>
          <a:xfrm>
            <a:off x="464924" y="4171595"/>
            <a:ext cx="1984261" cy="646331"/>
          </a:xfrm>
          <a:prstGeom prst="rect">
            <a:avLst/>
          </a:prstGeom>
          <a:noFill/>
        </p:spPr>
        <p:txBody>
          <a:bodyPr wrap="none" rtlCol="0">
            <a:spAutoFit/>
          </a:bodyPr>
          <a:lstStyle/>
          <a:p>
            <a:pPr marL="171450" indent="-171450">
              <a:buFont typeface="Arial" panose="020B0604020202020204" pitchFamily="34" charset="0"/>
              <a:buChar char="•"/>
            </a:pPr>
            <a:r>
              <a:rPr lang="en-US" sz="1200" dirty="0"/>
              <a:t>New Customer</a:t>
            </a:r>
          </a:p>
          <a:p>
            <a:pPr marL="171450" indent="-171450">
              <a:buFont typeface="Arial" panose="020B0604020202020204" pitchFamily="34" charset="0"/>
              <a:buChar char="•"/>
            </a:pPr>
            <a:r>
              <a:rPr lang="en-US" sz="1200" dirty="0"/>
              <a:t>Customer Profile Changed</a:t>
            </a:r>
          </a:p>
          <a:p>
            <a:pPr marL="171450" indent="-171450">
              <a:buFont typeface="Arial" panose="020B0604020202020204" pitchFamily="34" charset="0"/>
              <a:buChar char="•"/>
            </a:pPr>
            <a:r>
              <a:rPr lang="en-US" sz="1200" dirty="0"/>
              <a:t>Customer Sign In</a:t>
            </a:r>
            <a:endParaRPr lang="nl-NL" sz="1200" dirty="0"/>
          </a:p>
        </p:txBody>
      </p:sp>
      <p:pic>
        <p:nvPicPr>
          <p:cNvPr id="43" name="Picture 42"/>
          <p:cNvPicPr>
            <a:picLocks noChangeAspect="1"/>
          </p:cNvPicPr>
          <p:nvPr/>
        </p:nvPicPr>
        <p:blipFill>
          <a:blip r:embed="rId3"/>
          <a:stretch>
            <a:fillRect/>
          </a:stretch>
        </p:blipFill>
        <p:spPr>
          <a:xfrm>
            <a:off x="11169788" y="427982"/>
            <a:ext cx="265921" cy="339049"/>
          </a:xfrm>
          <a:prstGeom prst="rect">
            <a:avLst/>
          </a:prstGeom>
        </p:spPr>
      </p:pic>
      <p:pic>
        <p:nvPicPr>
          <p:cNvPr id="44" name="Picture 12" descr="Image result for logo elastic index"/>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544266" y="767031"/>
            <a:ext cx="852531" cy="260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28609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sz="quarter" idx="14"/>
          </p:nvPr>
        </p:nvSpPr>
        <p:spPr>
          <a:xfrm>
            <a:off x="6399417" y="1618401"/>
            <a:ext cx="5314216" cy="4655999"/>
          </a:xfrm>
        </p:spPr>
        <p:txBody>
          <a:bodyPr>
            <a:normAutofit/>
          </a:bodyPr>
          <a:lstStyle/>
          <a:p>
            <a:pPr marL="0" indent="0">
              <a:buNone/>
            </a:pPr>
            <a:r>
              <a:rPr lang="en-GB" dirty="0"/>
              <a:t>Distributed Log at the Core</a:t>
            </a:r>
          </a:p>
          <a:p>
            <a:pPr marL="0" indent="0">
              <a:buNone/>
            </a:pPr>
            <a:endParaRPr lang="en-GB" dirty="0"/>
          </a:p>
          <a:p>
            <a:pPr marL="0" indent="0">
              <a:buNone/>
            </a:pPr>
            <a:endParaRPr lang="en-GB" dirty="0"/>
          </a:p>
          <a:p>
            <a:pPr marL="0" indent="0">
              <a:buNone/>
            </a:pPr>
            <a:endParaRPr lang="en-GB" dirty="0"/>
          </a:p>
          <a:p>
            <a:pPr marL="0" indent="0">
              <a:buNone/>
            </a:pPr>
            <a:endParaRPr lang="en-GB" dirty="0"/>
          </a:p>
          <a:p>
            <a:pPr marL="0" indent="0">
              <a:buNone/>
            </a:pPr>
            <a:r>
              <a:rPr lang="en-GB" dirty="0"/>
              <a:t>Logs do not (necessarily) forget</a:t>
            </a:r>
          </a:p>
        </p:txBody>
      </p:sp>
      <p:pic>
        <p:nvPicPr>
          <p:cNvPr id="5" name="Picture 4"/>
          <p:cNvPicPr>
            <a:picLocks noChangeAspect="1"/>
          </p:cNvPicPr>
          <p:nvPr/>
        </p:nvPicPr>
        <p:blipFill>
          <a:blip r:embed="rId2"/>
          <a:stretch>
            <a:fillRect/>
          </a:stretch>
        </p:blipFill>
        <p:spPr>
          <a:xfrm>
            <a:off x="6530333" y="2150571"/>
            <a:ext cx="4515933" cy="1475415"/>
          </a:xfrm>
          <a:prstGeom prst="rect">
            <a:avLst/>
          </a:prstGeom>
        </p:spPr>
      </p:pic>
      <p:sp>
        <p:nvSpPr>
          <p:cNvPr id="6" name="Title 5"/>
          <p:cNvSpPr>
            <a:spLocks noGrp="1"/>
          </p:cNvSpPr>
          <p:nvPr>
            <p:ph type="title"/>
          </p:nvPr>
        </p:nvSpPr>
        <p:spPr/>
        <p:txBody>
          <a:bodyPr/>
          <a:lstStyle/>
          <a:p>
            <a:r>
              <a:rPr lang="de-CH" dirty="0"/>
              <a:t>Oracle Event Hub CS – </a:t>
            </a:r>
            <a:r>
              <a:rPr lang="de-CH" dirty="0" err="1"/>
              <a:t>Managed</a:t>
            </a:r>
            <a:r>
              <a:rPr lang="de-CH" dirty="0"/>
              <a:t> Kafka</a:t>
            </a:r>
            <a:endParaRPr lang="en-GB" dirty="0"/>
          </a:p>
        </p:txBody>
      </p:sp>
      <p:sp>
        <p:nvSpPr>
          <p:cNvPr id="3" name="Footer Placeholder 2"/>
          <p:cNvSpPr>
            <a:spLocks noGrp="1"/>
          </p:cNvSpPr>
          <p:nvPr>
            <p:ph type="ftr" sz="quarter" idx="10"/>
          </p:nvPr>
        </p:nvSpPr>
        <p:spPr/>
        <p:txBody>
          <a:bodyPr/>
          <a:lstStyle/>
          <a:p>
            <a:r>
              <a:rPr lang="de-DE"/>
              <a:t>Building event-driven Microservices with Kafka Ecosystem</a:t>
            </a:r>
          </a:p>
        </p:txBody>
      </p:sp>
      <p:sp>
        <p:nvSpPr>
          <p:cNvPr id="7" name="Content Placeholder 6"/>
          <p:cNvSpPr>
            <a:spLocks noGrp="1"/>
          </p:cNvSpPr>
          <p:nvPr>
            <p:ph sz="quarter" idx="13"/>
          </p:nvPr>
        </p:nvSpPr>
        <p:spPr>
          <a:xfrm>
            <a:off x="865455" y="1616133"/>
            <a:ext cx="5314216" cy="4655999"/>
          </a:xfrm>
        </p:spPr>
        <p:txBody>
          <a:bodyPr>
            <a:normAutofit/>
          </a:bodyPr>
          <a:lstStyle/>
          <a:p>
            <a:pPr marL="0" indent="0">
              <a:buNone/>
            </a:pPr>
            <a:r>
              <a:rPr lang="en-GB" dirty="0"/>
              <a:t>High-Level Architecture</a:t>
            </a:r>
          </a:p>
          <a:p>
            <a:endParaRPr lang="en-GB" dirty="0"/>
          </a:p>
          <a:p>
            <a:endParaRPr lang="en-GB" dirty="0"/>
          </a:p>
          <a:p>
            <a:endParaRPr lang="en-GB" dirty="0"/>
          </a:p>
          <a:p>
            <a:endParaRPr lang="en-GB" dirty="0"/>
          </a:p>
        </p:txBody>
      </p:sp>
      <p:pic>
        <p:nvPicPr>
          <p:cNvPr id="9" name="Picture 8"/>
          <p:cNvPicPr>
            <a:picLocks noChangeAspect="1"/>
          </p:cNvPicPr>
          <p:nvPr/>
        </p:nvPicPr>
        <p:blipFill>
          <a:blip r:embed="rId3"/>
          <a:stretch>
            <a:fillRect/>
          </a:stretch>
        </p:blipFill>
        <p:spPr>
          <a:xfrm>
            <a:off x="962174" y="2359544"/>
            <a:ext cx="4335908" cy="2763300"/>
          </a:xfrm>
          <a:prstGeom prst="rect">
            <a:avLst/>
          </a:prstGeom>
        </p:spPr>
      </p:pic>
      <p:pic>
        <p:nvPicPr>
          <p:cNvPr id="10" name="Picture 9"/>
          <p:cNvPicPr>
            <a:picLocks noChangeAspect="1"/>
          </p:cNvPicPr>
          <p:nvPr/>
        </p:nvPicPr>
        <p:blipFill>
          <a:blip r:embed="rId4"/>
          <a:stretch>
            <a:fillRect/>
          </a:stretch>
        </p:blipFill>
        <p:spPr>
          <a:xfrm>
            <a:off x="6530333" y="4770417"/>
            <a:ext cx="5362521" cy="1203520"/>
          </a:xfrm>
          <a:prstGeom prst="rect">
            <a:avLst/>
          </a:prstGeom>
        </p:spPr>
      </p:pic>
      <p:pic>
        <p:nvPicPr>
          <p:cNvPr id="12" name="Picture 2" descr="http://hortonworks.com/wp-content/uploads/2016/03/kafka-logo-wide.png">
            <a:extLst>
              <a:ext uri="{FF2B5EF4-FFF2-40B4-BE49-F238E27FC236}">
                <a16:creationId xmlns:a16="http://schemas.microsoft.com/office/drawing/2014/main" id="{69F236CC-4627-EF43-B792-885DEE39320E}"/>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133565" y="76202"/>
            <a:ext cx="1982235" cy="10406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69878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D65F61-B4E3-8440-9973-AAB63936AF0C}"/>
              </a:ext>
            </a:extLst>
          </p:cNvPr>
          <p:cNvSpPr>
            <a:spLocks noGrp="1"/>
          </p:cNvSpPr>
          <p:nvPr>
            <p:ph type="title"/>
          </p:nvPr>
        </p:nvSpPr>
        <p:spPr/>
        <p:txBody>
          <a:bodyPr/>
          <a:lstStyle/>
          <a:p>
            <a:r>
              <a:rPr lang="en-GB" dirty="0"/>
              <a:t>Avro and Schema Registry </a:t>
            </a:r>
          </a:p>
        </p:txBody>
      </p:sp>
      <p:sp>
        <p:nvSpPr>
          <p:cNvPr id="7" name="Content Placeholder 6">
            <a:extLst>
              <a:ext uri="{FF2B5EF4-FFF2-40B4-BE49-F238E27FC236}">
                <a16:creationId xmlns:a16="http://schemas.microsoft.com/office/drawing/2014/main" id="{0CA83AB7-1255-EB4B-91DD-C09D28B770C0}"/>
              </a:ext>
            </a:extLst>
          </p:cNvPr>
          <p:cNvSpPr>
            <a:spLocks noGrp="1"/>
          </p:cNvSpPr>
          <p:nvPr>
            <p:ph sz="half" idx="1"/>
          </p:nvPr>
        </p:nvSpPr>
        <p:spPr>
          <a:xfrm>
            <a:off x="838200" y="1825625"/>
            <a:ext cx="5147899" cy="4351338"/>
          </a:xfrm>
        </p:spPr>
        <p:txBody>
          <a:bodyPr>
            <a:normAutofit/>
          </a:bodyPr>
          <a:lstStyle/>
          <a:p>
            <a:pPr marL="285750" indent="-285750">
              <a:buFont typeface="Arial" charset="0"/>
              <a:buChar char="•"/>
            </a:pPr>
            <a:r>
              <a:rPr lang="en-GB" sz="2400" dirty="0"/>
              <a:t>Apache Avro</a:t>
            </a:r>
          </a:p>
          <a:p>
            <a:pPr marL="742950" lvl="1" indent="-285750">
              <a:buFont typeface="Arial" charset="0"/>
              <a:buChar char="•"/>
            </a:pPr>
            <a:r>
              <a:rPr lang="en-GB" sz="2000" dirty="0"/>
              <a:t>Data Serialization system well supported by Big Data ecosystem</a:t>
            </a:r>
          </a:p>
          <a:p>
            <a:pPr marL="742950" lvl="1" indent="-285750">
              <a:buFont typeface="Arial" charset="0"/>
              <a:buChar char="•"/>
            </a:pPr>
            <a:r>
              <a:rPr lang="en-GB" sz="2000" dirty="0"/>
              <a:t>Supports many languages</a:t>
            </a:r>
          </a:p>
          <a:p>
            <a:pPr marL="742950" lvl="1" indent="-285750">
              <a:buFont typeface="Arial" charset="0"/>
              <a:buChar char="•"/>
            </a:pPr>
            <a:r>
              <a:rPr lang="en-GB" sz="2000" dirty="0"/>
              <a:t>Fast binary data format</a:t>
            </a:r>
          </a:p>
          <a:p>
            <a:pPr marL="742950" lvl="1" indent="-285750">
              <a:buFont typeface="Arial" charset="0"/>
              <a:buChar char="•"/>
            </a:pPr>
            <a:r>
              <a:rPr lang="en-GB" sz="2000" dirty="0"/>
              <a:t>Supports schema evolution</a:t>
            </a:r>
          </a:p>
          <a:p>
            <a:endParaRPr lang="en-GB" sz="2400" dirty="0"/>
          </a:p>
        </p:txBody>
      </p:sp>
      <p:sp>
        <p:nvSpPr>
          <p:cNvPr id="9" name="Content Placeholder 8">
            <a:extLst>
              <a:ext uri="{FF2B5EF4-FFF2-40B4-BE49-F238E27FC236}">
                <a16:creationId xmlns:a16="http://schemas.microsoft.com/office/drawing/2014/main" id="{F75FA919-D46A-3240-83B6-DD1926B26786}"/>
              </a:ext>
            </a:extLst>
          </p:cNvPr>
          <p:cNvSpPr>
            <a:spLocks noGrp="1"/>
          </p:cNvSpPr>
          <p:nvPr>
            <p:ph sz="half" idx="2"/>
          </p:nvPr>
        </p:nvSpPr>
        <p:spPr>
          <a:xfrm>
            <a:off x="6139543" y="1825625"/>
            <a:ext cx="5766657" cy="4351338"/>
          </a:xfrm>
        </p:spPr>
        <p:txBody>
          <a:bodyPr>
            <a:normAutofit/>
          </a:bodyPr>
          <a:lstStyle/>
          <a:p>
            <a:r>
              <a:rPr lang="en-GB" sz="2400" dirty="0"/>
              <a:t>Confluent Schema Registry</a:t>
            </a:r>
          </a:p>
          <a:p>
            <a:pPr lvl="1"/>
            <a:r>
              <a:rPr lang="en-GB" sz="2000" dirty="0"/>
              <a:t>Provides Avro schemas to producer/consumer</a:t>
            </a:r>
          </a:p>
          <a:p>
            <a:pPr lvl="1"/>
            <a:r>
              <a:rPr lang="en-GB" sz="2000" dirty="0"/>
              <a:t>Versioned history of all schemas</a:t>
            </a:r>
          </a:p>
          <a:p>
            <a:pPr lvl="1"/>
            <a:r>
              <a:rPr lang="en-GB" sz="2000" dirty="0" err="1"/>
              <a:t>Serializers</a:t>
            </a:r>
            <a:r>
              <a:rPr lang="en-GB" sz="2000" dirty="0"/>
              <a:t> to plug into Kafka clients to work with Schema Registry</a:t>
            </a:r>
          </a:p>
          <a:p>
            <a:pPr lvl="1"/>
            <a:r>
              <a:rPr lang="en-GB" sz="2000" dirty="0"/>
              <a:t>Provides REST API and Maven Plugin</a:t>
            </a:r>
          </a:p>
          <a:p>
            <a:pPr lvl="1"/>
            <a:r>
              <a:rPr lang="en-GB" sz="2000" dirty="0"/>
              <a:t>Deployed on Oracle Container Service Classic</a:t>
            </a:r>
          </a:p>
        </p:txBody>
      </p:sp>
      <p:pic>
        <p:nvPicPr>
          <p:cNvPr id="10" name="Picture 9">
            <a:extLst>
              <a:ext uri="{FF2B5EF4-FFF2-40B4-BE49-F238E27FC236}">
                <a16:creationId xmlns:a16="http://schemas.microsoft.com/office/drawing/2014/main" id="{9C61E2E2-4E28-7C4E-8E59-9FBD3E35145E}"/>
              </a:ext>
            </a:extLst>
          </p:cNvPr>
          <p:cNvPicPr>
            <a:picLocks noChangeAspect="1"/>
          </p:cNvPicPr>
          <p:nvPr/>
        </p:nvPicPr>
        <p:blipFill>
          <a:blip r:embed="rId2"/>
          <a:stretch>
            <a:fillRect/>
          </a:stretch>
        </p:blipFill>
        <p:spPr>
          <a:xfrm>
            <a:off x="1001486" y="4164796"/>
            <a:ext cx="4487318" cy="2175669"/>
          </a:xfrm>
          <a:prstGeom prst="rect">
            <a:avLst/>
          </a:prstGeom>
        </p:spPr>
      </p:pic>
      <p:pic>
        <p:nvPicPr>
          <p:cNvPr id="12" name="Picture 11">
            <a:extLst>
              <a:ext uri="{FF2B5EF4-FFF2-40B4-BE49-F238E27FC236}">
                <a16:creationId xmlns:a16="http://schemas.microsoft.com/office/drawing/2014/main" id="{B538C38F-31C1-2649-9582-BACF84819E11}"/>
              </a:ext>
            </a:extLst>
          </p:cNvPr>
          <p:cNvPicPr>
            <a:picLocks noChangeAspect="1"/>
          </p:cNvPicPr>
          <p:nvPr/>
        </p:nvPicPr>
        <p:blipFill>
          <a:blip r:embed="rId3"/>
          <a:stretch>
            <a:fillRect/>
          </a:stretch>
        </p:blipFill>
        <p:spPr>
          <a:xfrm>
            <a:off x="6525210" y="4328300"/>
            <a:ext cx="4995322" cy="1848663"/>
          </a:xfrm>
          <a:prstGeom prst="rect">
            <a:avLst/>
          </a:prstGeom>
          <a:ln>
            <a:solidFill>
              <a:schemeClr val="tx1">
                <a:lumMod val="50000"/>
                <a:lumOff val="50000"/>
              </a:schemeClr>
            </a:solidFill>
          </a:ln>
        </p:spPr>
      </p:pic>
    </p:spTree>
    <p:extLst>
      <p:ext uri="{BB962C8B-B14F-4D97-AF65-F5344CB8AC3E}">
        <p14:creationId xmlns:p14="http://schemas.microsoft.com/office/powerpoint/2010/main" val="39966493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BB6A-0112-4840-B330-EC97A00FA1DC}"/>
              </a:ext>
            </a:extLst>
          </p:cNvPr>
          <p:cNvSpPr>
            <a:spLocks noGrp="1"/>
          </p:cNvSpPr>
          <p:nvPr>
            <p:ph type="title"/>
          </p:nvPr>
        </p:nvSpPr>
        <p:spPr/>
        <p:txBody>
          <a:bodyPr/>
          <a:lstStyle/>
          <a:p>
            <a:r>
              <a:rPr lang="en-GB" dirty="0"/>
              <a:t>Demo Part</a:t>
            </a:r>
          </a:p>
        </p:txBody>
      </p:sp>
      <p:sp>
        <p:nvSpPr>
          <p:cNvPr id="3" name="Content Placeholder 2">
            <a:extLst>
              <a:ext uri="{FF2B5EF4-FFF2-40B4-BE49-F238E27FC236}">
                <a16:creationId xmlns:a16="http://schemas.microsoft.com/office/drawing/2014/main" id="{1F358FBE-5DE9-8842-8738-C6B427BA77C9}"/>
              </a:ext>
            </a:extLst>
          </p:cNvPr>
          <p:cNvSpPr>
            <a:spLocks noGrp="1"/>
          </p:cNvSpPr>
          <p:nvPr>
            <p:ph sz="half" idx="1"/>
          </p:nvPr>
        </p:nvSpPr>
        <p:spPr>
          <a:xfrm>
            <a:off x="838200" y="1825625"/>
            <a:ext cx="5181600" cy="4351338"/>
          </a:xfrm>
        </p:spPr>
        <p:txBody>
          <a:bodyPr/>
          <a:lstStyle/>
          <a:p>
            <a:r>
              <a:rPr lang="en-GB" dirty="0"/>
              <a:t>Schema Registry with Avro</a:t>
            </a:r>
          </a:p>
          <a:p>
            <a:r>
              <a:rPr lang="en-GB" dirty="0"/>
              <a:t>Producing and Consuming Events</a:t>
            </a:r>
          </a:p>
          <a:p>
            <a:r>
              <a:rPr lang="en-GB" dirty="0"/>
              <a:t>Re-Consume all Product Events</a:t>
            </a:r>
          </a:p>
          <a:p>
            <a:r>
              <a:rPr lang="en-GB" dirty="0" err="1"/>
              <a:t>Kibana</a:t>
            </a:r>
            <a:r>
              <a:rPr lang="en-GB" dirty="0"/>
              <a:t> Dashboard</a:t>
            </a:r>
          </a:p>
        </p:txBody>
      </p:sp>
      <p:sp>
        <p:nvSpPr>
          <p:cNvPr id="4" name="Content Placeholder 3">
            <a:extLst>
              <a:ext uri="{FF2B5EF4-FFF2-40B4-BE49-F238E27FC236}">
                <a16:creationId xmlns:a16="http://schemas.microsoft.com/office/drawing/2014/main" id="{4FBA1A59-5EC1-A84C-B165-3B17C9D6A507}"/>
              </a:ext>
            </a:extLst>
          </p:cNvPr>
          <p:cNvSpPr>
            <a:spLocks noGrp="1"/>
          </p:cNvSpPr>
          <p:nvPr>
            <p:ph sz="half" idx="2"/>
          </p:nvPr>
        </p:nvSpPr>
        <p:spPr/>
        <p:txBody>
          <a:bodyPr/>
          <a:lstStyle/>
          <a:p>
            <a:endParaRPr lang="en-GB"/>
          </a:p>
        </p:txBody>
      </p:sp>
      <p:pic>
        <p:nvPicPr>
          <p:cNvPr id="5" name="Picture 4">
            <a:hlinkClick r:id="rId2"/>
            <a:extLst>
              <a:ext uri="{FF2B5EF4-FFF2-40B4-BE49-F238E27FC236}">
                <a16:creationId xmlns:a16="http://schemas.microsoft.com/office/drawing/2014/main" id="{FC27C89D-8549-EC4B-8A0E-24FB402C5014}"/>
              </a:ext>
            </a:extLst>
          </p:cNvPr>
          <p:cNvPicPr>
            <a:picLocks noChangeAspect="1"/>
          </p:cNvPicPr>
          <p:nvPr/>
        </p:nvPicPr>
        <p:blipFill>
          <a:blip r:embed="rId3"/>
          <a:stretch>
            <a:fillRect/>
          </a:stretch>
        </p:blipFill>
        <p:spPr>
          <a:xfrm>
            <a:off x="6857999" y="302497"/>
            <a:ext cx="4846551" cy="2776381"/>
          </a:xfrm>
          <a:prstGeom prst="rect">
            <a:avLst/>
          </a:prstGeom>
          <a:ln>
            <a:solidFill>
              <a:schemeClr val="tx1">
                <a:lumMod val="50000"/>
                <a:lumOff val="50000"/>
              </a:schemeClr>
            </a:solidFill>
          </a:ln>
        </p:spPr>
      </p:pic>
      <p:pic>
        <p:nvPicPr>
          <p:cNvPr id="6" name="Picture 5">
            <a:extLst>
              <a:ext uri="{FF2B5EF4-FFF2-40B4-BE49-F238E27FC236}">
                <a16:creationId xmlns:a16="http://schemas.microsoft.com/office/drawing/2014/main" id="{40DA85F6-56A3-B44A-9737-48257F4742C2}"/>
              </a:ext>
            </a:extLst>
          </p:cNvPr>
          <p:cNvPicPr>
            <a:picLocks noChangeAspect="1"/>
          </p:cNvPicPr>
          <p:nvPr/>
        </p:nvPicPr>
        <p:blipFill>
          <a:blip r:embed="rId4"/>
          <a:stretch>
            <a:fillRect/>
          </a:stretch>
        </p:blipFill>
        <p:spPr>
          <a:xfrm>
            <a:off x="6857999" y="3405823"/>
            <a:ext cx="4957856" cy="2633585"/>
          </a:xfrm>
          <a:prstGeom prst="rect">
            <a:avLst/>
          </a:prstGeom>
          <a:ln>
            <a:solidFill>
              <a:schemeClr val="tx1">
                <a:lumMod val="50000"/>
                <a:lumOff val="50000"/>
              </a:schemeClr>
            </a:solidFill>
          </a:ln>
        </p:spPr>
      </p:pic>
    </p:spTree>
    <p:extLst>
      <p:ext uri="{BB962C8B-B14F-4D97-AF65-F5344CB8AC3E}">
        <p14:creationId xmlns:p14="http://schemas.microsoft.com/office/powerpoint/2010/main" val="304312972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693497-840A-4145-BE2D-69E60F61FC74}"/>
              </a:ext>
            </a:extLst>
          </p:cNvPr>
          <p:cNvSpPr>
            <a:spLocks noGrp="1"/>
          </p:cNvSpPr>
          <p:nvPr>
            <p:ph type="title"/>
          </p:nvPr>
        </p:nvSpPr>
        <p:spPr>
          <a:xfrm>
            <a:off x="883920" y="60654"/>
            <a:ext cx="10515600" cy="1325563"/>
          </a:xfrm>
        </p:spPr>
        <p:txBody>
          <a:bodyPr/>
          <a:lstStyle/>
          <a:p>
            <a:r>
              <a:rPr lang="en-GB" dirty="0"/>
              <a:t>API-First</a:t>
            </a:r>
          </a:p>
        </p:txBody>
      </p:sp>
      <p:pic>
        <p:nvPicPr>
          <p:cNvPr id="5" name="image82.png">
            <a:extLst>
              <a:ext uri="{FF2B5EF4-FFF2-40B4-BE49-F238E27FC236}">
                <a16:creationId xmlns:a16="http://schemas.microsoft.com/office/drawing/2014/main" id="{4ED89CEE-A799-A14E-94C7-A8DE7327CA36}"/>
              </a:ext>
            </a:extLst>
          </p:cNvPr>
          <p:cNvPicPr>
            <a:picLocks noChangeAspect="1"/>
          </p:cNvPicPr>
          <p:nvPr/>
        </p:nvPicPr>
        <p:blipFill>
          <a:blip r:embed="rId2">
            <a:extLst/>
          </a:blip>
          <a:stretch>
            <a:fillRect/>
          </a:stretch>
        </p:blipFill>
        <p:spPr>
          <a:xfrm>
            <a:off x="5858709" y="2245817"/>
            <a:ext cx="6048673" cy="3487439"/>
          </a:xfrm>
          <a:prstGeom prst="rect">
            <a:avLst/>
          </a:prstGeom>
          <a:ln w="12700">
            <a:miter lim="400000"/>
          </a:ln>
        </p:spPr>
      </p:pic>
      <p:grpSp>
        <p:nvGrpSpPr>
          <p:cNvPr id="6" name="Group 1355">
            <a:extLst>
              <a:ext uri="{FF2B5EF4-FFF2-40B4-BE49-F238E27FC236}">
                <a16:creationId xmlns:a16="http://schemas.microsoft.com/office/drawing/2014/main" id="{6A502539-B765-D04A-8028-5C3CAB1CC43E}"/>
              </a:ext>
            </a:extLst>
          </p:cNvPr>
          <p:cNvGrpSpPr/>
          <p:nvPr/>
        </p:nvGrpSpPr>
        <p:grpSpPr>
          <a:xfrm>
            <a:off x="402564" y="1332302"/>
            <a:ext cx="5276170" cy="1564757"/>
            <a:chOff x="0" y="0"/>
            <a:chExt cx="5276168" cy="1564756"/>
          </a:xfrm>
        </p:grpSpPr>
        <p:sp>
          <p:nvSpPr>
            <p:cNvPr id="7" name="Shape 1352">
              <a:extLst>
                <a:ext uri="{FF2B5EF4-FFF2-40B4-BE49-F238E27FC236}">
                  <a16:creationId xmlns:a16="http://schemas.microsoft.com/office/drawing/2014/main" id="{9608E5BE-A6B9-4C44-85D6-10F9B4A50AA0}"/>
                </a:ext>
              </a:extLst>
            </p:cNvPr>
            <p:cNvSpPr/>
            <p:nvPr/>
          </p:nvSpPr>
          <p:spPr>
            <a:xfrm>
              <a:off x="-1" y="-1"/>
              <a:ext cx="5276170" cy="1564758"/>
            </a:xfrm>
            <a:prstGeom prst="rect">
              <a:avLst/>
            </a:prstGeom>
            <a:solidFill>
              <a:srgbClr val="EDEDED"/>
            </a:solidFill>
            <a:ln w="12700" cap="flat">
              <a:noFill/>
              <a:miter lim="400000"/>
            </a:ln>
            <a:effectLst/>
          </p:spPr>
          <p:txBody>
            <a:bodyPr wrap="square" lIns="45718" tIns="45718" rIns="45718" bIns="45718" numCol="1" anchor="ctr">
              <a:noAutofit/>
            </a:bodyPr>
            <a:lstStyle/>
            <a:p>
              <a:pPr algn="ctr">
                <a:defRPr>
                  <a:solidFill>
                    <a:srgbClr val="FFFFFF"/>
                  </a:solidFill>
                  <a:latin typeface="Verdana"/>
                  <a:ea typeface="Verdana"/>
                  <a:cs typeface="Verdana"/>
                  <a:sym typeface="Verdana"/>
                </a:defRPr>
              </a:pPr>
              <a:endParaRPr/>
            </a:p>
          </p:txBody>
        </p:sp>
        <p:sp>
          <p:nvSpPr>
            <p:cNvPr id="8" name="Shape 1353">
              <a:extLst>
                <a:ext uri="{FF2B5EF4-FFF2-40B4-BE49-F238E27FC236}">
                  <a16:creationId xmlns:a16="http://schemas.microsoft.com/office/drawing/2014/main" id="{A383D7FB-00ED-AA47-B33F-186BFD61648C}"/>
                </a:ext>
              </a:extLst>
            </p:cNvPr>
            <p:cNvSpPr/>
            <p:nvPr/>
          </p:nvSpPr>
          <p:spPr>
            <a:xfrm>
              <a:off x="824379" y="43790"/>
              <a:ext cx="4451788" cy="45414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nSpc>
                  <a:spcPts val="1800"/>
                </a:lnSpc>
                <a:spcBef>
                  <a:spcPts val="600"/>
                </a:spcBef>
                <a:defRPr sz="1600" b="1">
                  <a:solidFill>
                    <a:srgbClr val="12ABDB"/>
                  </a:solidFill>
                  <a:latin typeface="Verdana"/>
                  <a:ea typeface="Verdana"/>
                  <a:cs typeface="Verdana"/>
                  <a:sym typeface="Verdana"/>
                </a:defRPr>
              </a:lvl1pPr>
            </a:lstStyle>
            <a:p>
              <a:r>
                <a:t>Avoid rework: feedback early in the cycle</a:t>
              </a:r>
            </a:p>
          </p:txBody>
        </p:sp>
        <p:sp>
          <p:nvSpPr>
            <p:cNvPr id="9" name="Shape 1354">
              <a:extLst>
                <a:ext uri="{FF2B5EF4-FFF2-40B4-BE49-F238E27FC236}">
                  <a16:creationId xmlns:a16="http://schemas.microsoft.com/office/drawing/2014/main" id="{59072FC1-FFD1-A646-9BDA-9D161C7EFF6D}"/>
                </a:ext>
              </a:extLst>
            </p:cNvPr>
            <p:cNvSpPr/>
            <p:nvPr/>
          </p:nvSpPr>
          <p:spPr>
            <a:xfrm>
              <a:off x="255813" y="548113"/>
              <a:ext cx="4790677" cy="92175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nSpc>
                  <a:spcPts val="2200"/>
                </a:lnSpc>
                <a:spcBef>
                  <a:spcPts val="600"/>
                </a:spcBef>
                <a:defRPr>
                  <a:latin typeface="Verdana"/>
                  <a:ea typeface="Verdana"/>
                  <a:cs typeface="Verdana"/>
                  <a:sym typeface="Verdana"/>
                </a:defRPr>
              </a:lvl1pPr>
            </a:lstStyle>
            <a:p>
              <a:r>
                <a:t>By getting feedback very early in the lifecycle, changes of rework late in the cycle are slim. Saving time and cost. </a:t>
              </a:r>
            </a:p>
          </p:txBody>
        </p:sp>
      </p:grpSp>
      <p:grpSp>
        <p:nvGrpSpPr>
          <p:cNvPr id="10" name="Group 1358">
            <a:extLst>
              <a:ext uri="{FF2B5EF4-FFF2-40B4-BE49-F238E27FC236}">
                <a16:creationId xmlns:a16="http://schemas.microsoft.com/office/drawing/2014/main" id="{2DE38E41-C6E3-6442-B9BE-7469E5E455E4}"/>
              </a:ext>
            </a:extLst>
          </p:cNvPr>
          <p:cNvGrpSpPr/>
          <p:nvPr/>
        </p:nvGrpSpPr>
        <p:grpSpPr>
          <a:xfrm>
            <a:off x="279361" y="1170513"/>
            <a:ext cx="848088" cy="801305"/>
            <a:chOff x="0" y="0"/>
            <a:chExt cx="848086" cy="801303"/>
          </a:xfrm>
        </p:grpSpPr>
        <p:sp>
          <p:nvSpPr>
            <p:cNvPr id="11" name="Shape 1356">
              <a:extLst>
                <a:ext uri="{FF2B5EF4-FFF2-40B4-BE49-F238E27FC236}">
                  <a16:creationId xmlns:a16="http://schemas.microsoft.com/office/drawing/2014/main" id="{A03D26DE-2D2D-6441-AB7A-4A4316C41B2A}"/>
                </a:ext>
              </a:extLst>
            </p:cNvPr>
            <p:cNvSpPr/>
            <p:nvPr/>
          </p:nvSpPr>
          <p:spPr>
            <a:xfrm>
              <a:off x="-1" y="-1"/>
              <a:ext cx="848088" cy="801305"/>
            </a:xfrm>
            <a:custGeom>
              <a:avLst/>
              <a:gdLst/>
              <a:ahLst/>
              <a:cxnLst>
                <a:cxn ang="0">
                  <a:pos x="wd2" y="hd2"/>
                </a:cxn>
                <a:cxn ang="5400000">
                  <a:pos x="wd2" y="hd2"/>
                </a:cxn>
                <a:cxn ang="10800000">
                  <a:pos x="wd2" y="hd2"/>
                </a:cxn>
                <a:cxn ang="16200000">
                  <a:pos x="wd2" y="hd2"/>
                </a:cxn>
              </a:cxnLst>
              <a:rect l="0" t="0" r="r" b="b"/>
              <a:pathLst>
                <a:path w="21600" h="21230" extrusionOk="0">
                  <a:moveTo>
                    <a:pt x="0" y="10607"/>
                  </a:moveTo>
                  <a:cubicBezTo>
                    <a:pt x="0" y="4749"/>
                    <a:pt x="5053" y="129"/>
                    <a:pt x="10800" y="0"/>
                  </a:cubicBezTo>
                  <a:cubicBezTo>
                    <a:pt x="17199" y="-32"/>
                    <a:pt x="21600" y="4749"/>
                    <a:pt x="21600" y="10607"/>
                  </a:cubicBezTo>
                  <a:cubicBezTo>
                    <a:pt x="21600" y="16464"/>
                    <a:pt x="15430" y="20825"/>
                    <a:pt x="10800" y="21213"/>
                  </a:cubicBezTo>
                  <a:cubicBezTo>
                    <a:pt x="4339" y="21568"/>
                    <a:pt x="0" y="16464"/>
                    <a:pt x="0" y="10607"/>
                  </a:cubicBezTo>
                  <a:close/>
                </a:path>
              </a:pathLst>
            </a:custGeom>
            <a:solidFill>
              <a:srgbClr val="2B0A3D"/>
            </a:solidFill>
            <a:ln w="12700" cap="flat">
              <a:noFill/>
              <a:miter lim="400000"/>
            </a:ln>
            <a:effectLst/>
          </p:spPr>
          <p:txBody>
            <a:bodyPr wrap="square" lIns="45718" tIns="45718" rIns="45718" bIns="45718" numCol="1" anchor="ctr">
              <a:noAutofit/>
            </a:bodyPr>
            <a:lstStyle/>
            <a:p>
              <a:pPr algn="ctr">
                <a:defRPr>
                  <a:solidFill>
                    <a:srgbClr val="FFFFFF"/>
                  </a:solidFill>
                  <a:latin typeface="Verdana"/>
                  <a:ea typeface="Verdana"/>
                  <a:cs typeface="Verdana"/>
                  <a:sym typeface="Verdana"/>
                </a:defRPr>
              </a:pPr>
              <a:endParaRPr/>
            </a:p>
          </p:txBody>
        </p:sp>
        <p:sp>
          <p:nvSpPr>
            <p:cNvPr id="12" name="Shape 1357">
              <a:extLst>
                <a:ext uri="{FF2B5EF4-FFF2-40B4-BE49-F238E27FC236}">
                  <a16:creationId xmlns:a16="http://schemas.microsoft.com/office/drawing/2014/main" id="{5DC75E08-CED8-0D44-B112-D7E3228D37E1}"/>
                </a:ext>
              </a:extLst>
            </p:cNvPr>
            <p:cNvSpPr/>
            <p:nvPr/>
          </p:nvSpPr>
          <p:spPr>
            <a:xfrm>
              <a:off x="-1" y="139033"/>
              <a:ext cx="848088" cy="5232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2800">
                  <a:solidFill>
                    <a:srgbClr val="FFFFFF"/>
                  </a:solidFill>
                  <a:latin typeface="Verdana"/>
                  <a:ea typeface="Verdana"/>
                  <a:cs typeface="Verdana"/>
                  <a:sym typeface="Verdana"/>
                </a:defRPr>
              </a:lvl1pPr>
            </a:lstStyle>
            <a:p>
              <a:r>
                <a:t>1</a:t>
              </a:r>
            </a:p>
          </p:txBody>
        </p:sp>
      </p:grpSp>
      <p:grpSp>
        <p:nvGrpSpPr>
          <p:cNvPr id="13" name="Group 1362">
            <a:extLst>
              <a:ext uri="{FF2B5EF4-FFF2-40B4-BE49-F238E27FC236}">
                <a16:creationId xmlns:a16="http://schemas.microsoft.com/office/drawing/2014/main" id="{EEC8D612-2CA2-1F41-A6E3-EEF26641AE8E}"/>
              </a:ext>
            </a:extLst>
          </p:cNvPr>
          <p:cNvGrpSpPr/>
          <p:nvPr/>
        </p:nvGrpSpPr>
        <p:grpSpPr>
          <a:xfrm>
            <a:off x="402562" y="3079568"/>
            <a:ext cx="5276169" cy="1564758"/>
            <a:chOff x="0" y="0"/>
            <a:chExt cx="5276167" cy="1564756"/>
          </a:xfrm>
        </p:grpSpPr>
        <p:sp>
          <p:nvSpPr>
            <p:cNvPr id="14" name="Shape 1359">
              <a:extLst>
                <a:ext uri="{FF2B5EF4-FFF2-40B4-BE49-F238E27FC236}">
                  <a16:creationId xmlns:a16="http://schemas.microsoft.com/office/drawing/2014/main" id="{D5DE6041-B7C0-8844-A67A-0074EC0F88F1}"/>
                </a:ext>
              </a:extLst>
            </p:cNvPr>
            <p:cNvSpPr/>
            <p:nvPr/>
          </p:nvSpPr>
          <p:spPr>
            <a:xfrm>
              <a:off x="-1" y="-1"/>
              <a:ext cx="5276169" cy="1564758"/>
            </a:xfrm>
            <a:prstGeom prst="rect">
              <a:avLst/>
            </a:prstGeom>
            <a:solidFill>
              <a:srgbClr val="EDEDED"/>
            </a:solidFill>
            <a:ln w="12700" cap="flat">
              <a:noFill/>
              <a:miter lim="400000"/>
            </a:ln>
            <a:effectLst/>
          </p:spPr>
          <p:txBody>
            <a:bodyPr wrap="square" lIns="45718" tIns="45718" rIns="45718" bIns="45718" numCol="1" anchor="ctr">
              <a:noAutofit/>
            </a:bodyPr>
            <a:lstStyle/>
            <a:p>
              <a:pPr algn="ctr">
                <a:defRPr>
                  <a:solidFill>
                    <a:srgbClr val="FFFFFF"/>
                  </a:solidFill>
                  <a:latin typeface="Verdana"/>
                  <a:ea typeface="Verdana"/>
                  <a:cs typeface="Verdana"/>
                  <a:sym typeface="Verdana"/>
                </a:defRPr>
              </a:pPr>
              <a:endParaRPr/>
            </a:p>
          </p:txBody>
        </p:sp>
        <p:sp>
          <p:nvSpPr>
            <p:cNvPr id="15" name="Shape 1360">
              <a:extLst>
                <a:ext uri="{FF2B5EF4-FFF2-40B4-BE49-F238E27FC236}">
                  <a16:creationId xmlns:a16="http://schemas.microsoft.com/office/drawing/2014/main" id="{6B9B3C5E-6BC9-044B-87A8-B9B096197CE8}"/>
                </a:ext>
              </a:extLst>
            </p:cNvPr>
            <p:cNvSpPr/>
            <p:nvPr/>
          </p:nvSpPr>
          <p:spPr>
            <a:xfrm>
              <a:off x="824379" y="24716"/>
              <a:ext cx="4451787" cy="45414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nSpc>
                  <a:spcPts val="1800"/>
                </a:lnSpc>
                <a:spcBef>
                  <a:spcPts val="600"/>
                </a:spcBef>
                <a:defRPr sz="1600" b="1">
                  <a:solidFill>
                    <a:srgbClr val="12ABDB"/>
                  </a:solidFill>
                  <a:latin typeface="Verdana"/>
                  <a:ea typeface="Verdana"/>
                  <a:cs typeface="Verdana"/>
                  <a:sym typeface="Verdana"/>
                </a:defRPr>
              </a:lvl1pPr>
            </a:lstStyle>
            <a:p>
              <a:r>
                <a:t>Parallel development: Decouple App dev from Service dev</a:t>
              </a:r>
            </a:p>
          </p:txBody>
        </p:sp>
        <p:sp>
          <p:nvSpPr>
            <p:cNvPr id="16" name="Shape 1361">
              <a:extLst>
                <a:ext uri="{FF2B5EF4-FFF2-40B4-BE49-F238E27FC236}">
                  <a16:creationId xmlns:a16="http://schemas.microsoft.com/office/drawing/2014/main" id="{9A28324E-F839-9446-AFFD-7AD1B09FF79C}"/>
                </a:ext>
              </a:extLst>
            </p:cNvPr>
            <p:cNvSpPr/>
            <p:nvPr/>
          </p:nvSpPr>
          <p:spPr>
            <a:xfrm>
              <a:off x="255814" y="548113"/>
              <a:ext cx="4717545" cy="92175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nSpc>
                  <a:spcPts val="2200"/>
                </a:lnSpc>
                <a:spcBef>
                  <a:spcPts val="600"/>
                </a:spcBef>
                <a:defRPr>
                  <a:latin typeface="Verdana"/>
                  <a:ea typeface="Verdana"/>
                  <a:cs typeface="Verdana"/>
                  <a:sym typeface="Verdana"/>
                </a:defRPr>
              </a:lvl1pPr>
            </a:lstStyle>
            <a:p>
              <a:r>
                <a:t>By defining APIs with API Blueprints or Swagger, app dev and service dev can occur in parallel. </a:t>
              </a:r>
            </a:p>
          </p:txBody>
        </p:sp>
      </p:grpSp>
      <p:grpSp>
        <p:nvGrpSpPr>
          <p:cNvPr id="17" name="Group 1366">
            <a:extLst>
              <a:ext uri="{FF2B5EF4-FFF2-40B4-BE49-F238E27FC236}">
                <a16:creationId xmlns:a16="http://schemas.microsoft.com/office/drawing/2014/main" id="{62551F66-D72D-F44F-A023-66CF180879BE}"/>
              </a:ext>
            </a:extLst>
          </p:cNvPr>
          <p:cNvGrpSpPr/>
          <p:nvPr/>
        </p:nvGrpSpPr>
        <p:grpSpPr>
          <a:xfrm>
            <a:off x="413111" y="4853513"/>
            <a:ext cx="5265618" cy="1564757"/>
            <a:chOff x="0" y="0"/>
            <a:chExt cx="5265616" cy="1564756"/>
          </a:xfrm>
        </p:grpSpPr>
        <p:sp>
          <p:nvSpPr>
            <p:cNvPr id="18" name="Shape 1363">
              <a:extLst>
                <a:ext uri="{FF2B5EF4-FFF2-40B4-BE49-F238E27FC236}">
                  <a16:creationId xmlns:a16="http://schemas.microsoft.com/office/drawing/2014/main" id="{EB201EED-8F61-3943-9FF9-6BD7C0349F51}"/>
                </a:ext>
              </a:extLst>
            </p:cNvPr>
            <p:cNvSpPr/>
            <p:nvPr/>
          </p:nvSpPr>
          <p:spPr>
            <a:xfrm>
              <a:off x="-1" y="-1"/>
              <a:ext cx="5265618" cy="1564758"/>
            </a:xfrm>
            <a:prstGeom prst="rect">
              <a:avLst/>
            </a:prstGeom>
            <a:solidFill>
              <a:srgbClr val="EDEDED"/>
            </a:solidFill>
            <a:ln w="12700" cap="flat">
              <a:noFill/>
              <a:miter lim="400000"/>
            </a:ln>
            <a:effectLst/>
          </p:spPr>
          <p:txBody>
            <a:bodyPr wrap="square" lIns="45718" tIns="45718" rIns="45718" bIns="45718" numCol="1" anchor="ctr">
              <a:noAutofit/>
            </a:bodyPr>
            <a:lstStyle/>
            <a:p>
              <a:pPr algn="ctr">
                <a:defRPr>
                  <a:solidFill>
                    <a:srgbClr val="FFFFFF"/>
                  </a:solidFill>
                  <a:latin typeface="Verdana"/>
                  <a:ea typeface="Verdana"/>
                  <a:cs typeface="Verdana"/>
                  <a:sym typeface="Verdana"/>
                </a:defRPr>
              </a:pPr>
              <a:endParaRPr/>
            </a:p>
          </p:txBody>
        </p:sp>
        <p:sp>
          <p:nvSpPr>
            <p:cNvPr id="19" name="Shape 1364">
              <a:extLst>
                <a:ext uri="{FF2B5EF4-FFF2-40B4-BE49-F238E27FC236}">
                  <a16:creationId xmlns:a16="http://schemas.microsoft.com/office/drawing/2014/main" id="{C9D1D858-07A8-CE46-8351-12723962F3CD}"/>
                </a:ext>
              </a:extLst>
            </p:cNvPr>
            <p:cNvSpPr/>
            <p:nvPr/>
          </p:nvSpPr>
          <p:spPr>
            <a:xfrm>
              <a:off x="822730" y="165271"/>
              <a:ext cx="4442885" cy="22554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nSpc>
                  <a:spcPts val="1800"/>
                </a:lnSpc>
                <a:spcBef>
                  <a:spcPts val="600"/>
                </a:spcBef>
                <a:defRPr sz="1600" b="1">
                  <a:solidFill>
                    <a:srgbClr val="12ABDB"/>
                  </a:solidFill>
                  <a:latin typeface="Verdana"/>
                  <a:ea typeface="Verdana"/>
                  <a:cs typeface="Verdana"/>
                  <a:sym typeface="Verdana"/>
                </a:defRPr>
              </a:lvl1pPr>
            </a:lstStyle>
            <a:p>
              <a:r>
                <a:t>Agile: be ready for change</a:t>
              </a:r>
            </a:p>
          </p:txBody>
        </p:sp>
        <p:sp>
          <p:nvSpPr>
            <p:cNvPr id="20" name="Shape 1365">
              <a:extLst>
                <a:ext uri="{FF2B5EF4-FFF2-40B4-BE49-F238E27FC236}">
                  <a16:creationId xmlns:a16="http://schemas.microsoft.com/office/drawing/2014/main" id="{03E2E092-82F0-7046-A354-7E14CE06A871}"/>
                </a:ext>
              </a:extLst>
            </p:cNvPr>
            <p:cNvSpPr/>
            <p:nvPr/>
          </p:nvSpPr>
          <p:spPr>
            <a:xfrm>
              <a:off x="255301" y="548113"/>
              <a:ext cx="4781096" cy="92175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t">
              <a:spAutoFit/>
            </a:bodyPr>
            <a:lstStyle>
              <a:lvl1pPr>
                <a:lnSpc>
                  <a:spcPts val="2200"/>
                </a:lnSpc>
                <a:spcBef>
                  <a:spcPts val="600"/>
                </a:spcBef>
                <a:defRPr>
                  <a:latin typeface="Verdana"/>
                  <a:ea typeface="Verdana"/>
                  <a:cs typeface="Verdana"/>
                  <a:sym typeface="Verdana"/>
                </a:defRPr>
              </a:lvl1pPr>
            </a:lstStyle>
            <a:p>
              <a:r>
                <a:t>By continuously verifying service builds against API definitions, non-compliant updates can be detected quickly.</a:t>
              </a:r>
            </a:p>
          </p:txBody>
        </p:sp>
      </p:grpSp>
      <p:grpSp>
        <p:nvGrpSpPr>
          <p:cNvPr id="21" name="Group 1369">
            <a:extLst>
              <a:ext uri="{FF2B5EF4-FFF2-40B4-BE49-F238E27FC236}">
                <a16:creationId xmlns:a16="http://schemas.microsoft.com/office/drawing/2014/main" id="{C28D6747-AA25-4945-9BD2-33675E0B837E}"/>
              </a:ext>
            </a:extLst>
          </p:cNvPr>
          <p:cNvGrpSpPr/>
          <p:nvPr/>
        </p:nvGrpSpPr>
        <p:grpSpPr>
          <a:xfrm>
            <a:off x="297807" y="4691507"/>
            <a:ext cx="848088" cy="801304"/>
            <a:chOff x="0" y="0"/>
            <a:chExt cx="848086" cy="801303"/>
          </a:xfrm>
        </p:grpSpPr>
        <p:sp>
          <p:nvSpPr>
            <p:cNvPr id="22" name="Shape 1367">
              <a:extLst>
                <a:ext uri="{FF2B5EF4-FFF2-40B4-BE49-F238E27FC236}">
                  <a16:creationId xmlns:a16="http://schemas.microsoft.com/office/drawing/2014/main" id="{1EBA9338-DA96-8B4D-8AC2-F56F5B1BAA9B}"/>
                </a:ext>
              </a:extLst>
            </p:cNvPr>
            <p:cNvSpPr/>
            <p:nvPr/>
          </p:nvSpPr>
          <p:spPr>
            <a:xfrm>
              <a:off x="-1" y="-1"/>
              <a:ext cx="848088" cy="801305"/>
            </a:xfrm>
            <a:custGeom>
              <a:avLst/>
              <a:gdLst/>
              <a:ahLst/>
              <a:cxnLst>
                <a:cxn ang="0">
                  <a:pos x="wd2" y="hd2"/>
                </a:cxn>
                <a:cxn ang="5400000">
                  <a:pos x="wd2" y="hd2"/>
                </a:cxn>
                <a:cxn ang="10800000">
                  <a:pos x="wd2" y="hd2"/>
                </a:cxn>
                <a:cxn ang="16200000">
                  <a:pos x="wd2" y="hd2"/>
                </a:cxn>
              </a:cxnLst>
              <a:rect l="0" t="0" r="r" b="b"/>
              <a:pathLst>
                <a:path w="21600" h="21230" extrusionOk="0">
                  <a:moveTo>
                    <a:pt x="0" y="10607"/>
                  </a:moveTo>
                  <a:cubicBezTo>
                    <a:pt x="0" y="4749"/>
                    <a:pt x="5053" y="129"/>
                    <a:pt x="10800" y="0"/>
                  </a:cubicBezTo>
                  <a:cubicBezTo>
                    <a:pt x="17199" y="-32"/>
                    <a:pt x="21600" y="4749"/>
                    <a:pt x="21600" y="10607"/>
                  </a:cubicBezTo>
                  <a:cubicBezTo>
                    <a:pt x="21600" y="16464"/>
                    <a:pt x="15430" y="20825"/>
                    <a:pt x="10800" y="21213"/>
                  </a:cubicBezTo>
                  <a:cubicBezTo>
                    <a:pt x="4339" y="21568"/>
                    <a:pt x="0" y="16464"/>
                    <a:pt x="0" y="10607"/>
                  </a:cubicBezTo>
                  <a:close/>
                </a:path>
              </a:pathLst>
            </a:custGeom>
            <a:solidFill>
              <a:srgbClr val="12ABDB"/>
            </a:solidFill>
            <a:ln w="12700" cap="flat">
              <a:noFill/>
              <a:miter lim="400000"/>
            </a:ln>
            <a:effectLst/>
          </p:spPr>
          <p:txBody>
            <a:bodyPr wrap="square" lIns="45718" tIns="45718" rIns="45718" bIns="45718" numCol="1" anchor="ctr">
              <a:noAutofit/>
            </a:bodyPr>
            <a:lstStyle/>
            <a:p>
              <a:pPr algn="ctr">
                <a:defRPr>
                  <a:solidFill>
                    <a:srgbClr val="FFFFFF"/>
                  </a:solidFill>
                  <a:latin typeface="Verdana"/>
                  <a:ea typeface="Verdana"/>
                  <a:cs typeface="Verdana"/>
                  <a:sym typeface="Verdana"/>
                </a:defRPr>
              </a:pPr>
              <a:endParaRPr/>
            </a:p>
          </p:txBody>
        </p:sp>
        <p:sp>
          <p:nvSpPr>
            <p:cNvPr id="23" name="Shape 1368">
              <a:extLst>
                <a:ext uri="{FF2B5EF4-FFF2-40B4-BE49-F238E27FC236}">
                  <a16:creationId xmlns:a16="http://schemas.microsoft.com/office/drawing/2014/main" id="{5A264C9F-DF12-FE49-ACE0-04BDBC80898C}"/>
                </a:ext>
              </a:extLst>
            </p:cNvPr>
            <p:cNvSpPr/>
            <p:nvPr/>
          </p:nvSpPr>
          <p:spPr>
            <a:xfrm>
              <a:off x="-1" y="139033"/>
              <a:ext cx="848088" cy="5232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2800">
                  <a:solidFill>
                    <a:srgbClr val="FFFFFF"/>
                  </a:solidFill>
                  <a:latin typeface="Verdana"/>
                  <a:ea typeface="Verdana"/>
                  <a:cs typeface="Verdana"/>
                  <a:sym typeface="Verdana"/>
                </a:defRPr>
              </a:lvl1pPr>
            </a:lstStyle>
            <a:p>
              <a:r>
                <a:t>3</a:t>
              </a:r>
            </a:p>
          </p:txBody>
        </p:sp>
      </p:grpSp>
      <p:grpSp>
        <p:nvGrpSpPr>
          <p:cNvPr id="24" name="Group 1372">
            <a:extLst>
              <a:ext uri="{FF2B5EF4-FFF2-40B4-BE49-F238E27FC236}">
                <a16:creationId xmlns:a16="http://schemas.microsoft.com/office/drawing/2014/main" id="{01690CC1-6B87-7B4F-9012-BE748ED8787D}"/>
              </a:ext>
            </a:extLst>
          </p:cNvPr>
          <p:cNvGrpSpPr/>
          <p:nvPr/>
        </p:nvGrpSpPr>
        <p:grpSpPr>
          <a:xfrm>
            <a:off x="287771" y="2912385"/>
            <a:ext cx="848088" cy="801305"/>
            <a:chOff x="0" y="0"/>
            <a:chExt cx="848086" cy="801303"/>
          </a:xfrm>
        </p:grpSpPr>
        <p:sp>
          <p:nvSpPr>
            <p:cNvPr id="25" name="Shape 1370">
              <a:extLst>
                <a:ext uri="{FF2B5EF4-FFF2-40B4-BE49-F238E27FC236}">
                  <a16:creationId xmlns:a16="http://schemas.microsoft.com/office/drawing/2014/main" id="{646A8308-EFAC-CE49-AF08-6EEA51F26108}"/>
                </a:ext>
              </a:extLst>
            </p:cNvPr>
            <p:cNvSpPr/>
            <p:nvPr/>
          </p:nvSpPr>
          <p:spPr>
            <a:xfrm>
              <a:off x="-1" y="-1"/>
              <a:ext cx="848088" cy="801305"/>
            </a:xfrm>
            <a:custGeom>
              <a:avLst/>
              <a:gdLst/>
              <a:ahLst/>
              <a:cxnLst>
                <a:cxn ang="0">
                  <a:pos x="wd2" y="hd2"/>
                </a:cxn>
                <a:cxn ang="5400000">
                  <a:pos x="wd2" y="hd2"/>
                </a:cxn>
                <a:cxn ang="10800000">
                  <a:pos x="wd2" y="hd2"/>
                </a:cxn>
                <a:cxn ang="16200000">
                  <a:pos x="wd2" y="hd2"/>
                </a:cxn>
              </a:cxnLst>
              <a:rect l="0" t="0" r="r" b="b"/>
              <a:pathLst>
                <a:path w="21600" h="21230" extrusionOk="0">
                  <a:moveTo>
                    <a:pt x="0" y="10607"/>
                  </a:moveTo>
                  <a:cubicBezTo>
                    <a:pt x="0" y="4749"/>
                    <a:pt x="5053" y="129"/>
                    <a:pt x="10800" y="0"/>
                  </a:cubicBezTo>
                  <a:cubicBezTo>
                    <a:pt x="17199" y="-32"/>
                    <a:pt x="21600" y="4749"/>
                    <a:pt x="21600" y="10607"/>
                  </a:cubicBezTo>
                  <a:cubicBezTo>
                    <a:pt x="21600" y="16464"/>
                    <a:pt x="15430" y="20825"/>
                    <a:pt x="10800" y="21213"/>
                  </a:cubicBezTo>
                  <a:cubicBezTo>
                    <a:pt x="4339" y="21568"/>
                    <a:pt x="0" y="16464"/>
                    <a:pt x="0" y="10607"/>
                  </a:cubicBezTo>
                  <a:close/>
                </a:path>
              </a:pathLst>
            </a:custGeom>
            <a:solidFill>
              <a:srgbClr val="0070AD"/>
            </a:solidFill>
            <a:ln w="12700" cap="flat">
              <a:noFill/>
              <a:miter lim="400000"/>
            </a:ln>
            <a:effectLst/>
          </p:spPr>
          <p:txBody>
            <a:bodyPr wrap="square" lIns="45718" tIns="45718" rIns="45718" bIns="45718" numCol="1" anchor="ctr">
              <a:noAutofit/>
            </a:bodyPr>
            <a:lstStyle/>
            <a:p>
              <a:pPr algn="ctr">
                <a:defRPr>
                  <a:solidFill>
                    <a:srgbClr val="FFFFFF"/>
                  </a:solidFill>
                  <a:latin typeface="Verdana"/>
                  <a:ea typeface="Verdana"/>
                  <a:cs typeface="Verdana"/>
                  <a:sym typeface="Verdana"/>
                </a:defRPr>
              </a:pPr>
              <a:endParaRPr/>
            </a:p>
          </p:txBody>
        </p:sp>
        <p:sp>
          <p:nvSpPr>
            <p:cNvPr id="26" name="Shape 1371">
              <a:extLst>
                <a:ext uri="{FF2B5EF4-FFF2-40B4-BE49-F238E27FC236}">
                  <a16:creationId xmlns:a16="http://schemas.microsoft.com/office/drawing/2014/main" id="{7DB0EE80-9FAB-D249-AE29-C53CD2C73E2D}"/>
                </a:ext>
              </a:extLst>
            </p:cNvPr>
            <p:cNvSpPr/>
            <p:nvPr/>
          </p:nvSpPr>
          <p:spPr>
            <a:xfrm>
              <a:off x="-1" y="139033"/>
              <a:ext cx="848088" cy="5232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8" tIns="45718" rIns="45718" bIns="45718" numCol="1" anchor="ctr">
              <a:spAutoFit/>
            </a:bodyPr>
            <a:lstStyle>
              <a:lvl1pPr algn="ctr">
                <a:defRPr sz="2800">
                  <a:solidFill>
                    <a:srgbClr val="FFFFFF"/>
                  </a:solidFill>
                  <a:latin typeface="Verdana"/>
                  <a:ea typeface="Verdana"/>
                  <a:cs typeface="Verdana"/>
                  <a:sym typeface="Verdana"/>
                </a:defRPr>
              </a:lvl1pPr>
            </a:lstStyle>
            <a:p>
              <a:r>
                <a:t>2</a:t>
              </a:r>
            </a:p>
          </p:txBody>
        </p:sp>
      </p:grpSp>
      <p:pic>
        <p:nvPicPr>
          <p:cNvPr id="27" name="Picture 26"/>
          <p:cNvPicPr>
            <a:picLocks noChangeAspect="1"/>
          </p:cNvPicPr>
          <p:nvPr/>
        </p:nvPicPr>
        <p:blipFill>
          <a:blip r:embed="rId3"/>
          <a:stretch>
            <a:fillRect/>
          </a:stretch>
        </p:blipFill>
        <p:spPr>
          <a:xfrm>
            <a:off x="11399520" y="60654"/>
            <a:ext cx="727381" cy="837915"/>
          </a:xfrm>
          <a:prstGeom prst="rect">
            <a:avLst/>
          </a:prstGeom>
        </p:spPr>
      </p:pic>
    </p:spTree>
    <p:extLst>
      <p:ext uri="{BB962C8B-B14F-4D97-AF65-F5344CB8AC3E}">
        <p14:creationId xmlns:p14="http://schemas.microsoft.com/office/powerpoint/2010/main" val="228081990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Microservices Workflow</a:t>
            </a:r>
            <a:endParaRPr lang="nl-NL" dirty="0"/>
          </a:p>
        </p:txBody>
      </p:sp>
      <p:grpSp>
        <p:nvGrpSpPr>
          <p:cNvPr id="7" name="Group 6">
            <a:extLst>
              <a:ext uri="{FF2B5EF4-FFF2-40B4-BE49-F238E27FC236}">
                <a16:creationId xmlns:a16="http://schemas.microsoft.com/office/drawing/2014/main" id="{AA7278FF-769B-A14E-8AE7-0F50DCB9719B}"/>
              </a:ext>
            </a:extLst>
          </p:cNvPr>
          <p:cNvGrpSpPr/>
          <p:nvPr/>
        </p:nvGrpSpPr>
        <p:grpSpPr>
          <a:xfrm>
            <a:off x="579254" y="1690688"/>
            <a:ext cx="10774546" cy="3709672"/>
            <a:chOff x="838200" y="1690688"/>
            <a:chExt cx="10774546" cy="3709672"/>
          </a:xfrm>
        </p:grpSpPr>
        <p:pic>
          <p:nvPicPr>
            <p:cNvPr id="4" name="Picture 3">
              <a:extLst>
                <a:ext uri="{FF2B5EF4-FFF2-40B4-BE49-F238E27FC236}">
                  <a16:creationId xmlns:a16="http://schemas.microsoft.com/office/drawing/2014/main" id="{AC1A8950-875D-AF45-AC0F-49E2B63729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6651" y="2494092"/>
              <a:ext cx="5166095" cy="2906268"/>
            </a:xfrm>
            <a:prstGeom prst="rect">
              <a:avLst/>
            </a:prstGeom>
          </p:spPr>
        </p:pic>
        <p:pic>
          <p:nvPicPr>
            <p:cNvPr id="5" name="Picture 4">
              <a:extLst>
                <a:ext uri="{FF2B5EF4-FFF2-40B4-BE49-F238E27FC236}">
                  <a16:creationId xmlns:a16="http://schemas.microsoft.com/office/drawing/2014/main" id="{9E3DD41C-F0BE-0D4B-AA3B-280379F61D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494092"/>
              <a:ext cx="5166095" cy="2905928"/>
            </a:xfrm>
            <a:prstGeom prst="rect">
              <a:avLst/>
            </a:prstGeom>
          </p:spPr>
        </p:pic>
        <p:sp>
          <p:nvSpPr>
            <p:cNvPr id="6" name="Rectangle 5">
              <a:extLst>
                <a:ext uri="{FF2B5EF4-FFF2-40B4-BE49-F238E27FC236}">
                  <a16:creationId xmlns:a16="http://schemas.microsoft.com/office/drawing/2014/main" id="{1BABEAAF-F59D-7E40-80A0-B73CD1F5090C}"/>
                </a:ext>
              </a:extLst>
            </p:cNvPr>
            <p:cNvSpPr/>
            <p:nvPr/>
          </p:nvSpPr>
          <p:spPr>
            <a:xfrm>
              <a:off x="1593730" y="1690688"/>
              <a:ext cx="9254906" cy="584775"/>
            </a:xfrm>
            <a:prstGeom prst="rect">
              <a:avLst/>
            </a:prstGeom>
          </p:spPr>
          <p:txBody>
            <a:bodyPr wrap="none">
              <a:spAutoFit/>
            </a:bodyPr>
            <a:lstStyle/>
            <a:p>
              <a:r>
                <a:rPr lang="en-US" sz="3200" dirty="0"/>
                <a:t>Choreography vs Orchestration – Which one is which? </a:t>
              </a:r>
              <a:endParaRPr lang="en-GB" sz="3200" dirty="0"/>
            </a:p>
          </p:txBody>
        </p:sp>
      </p:grpSp>
    </p:spTree>
    <p:extLst>
      <p:ext uri="{BB962C8B-B14F-4D97-AF65-F5344CB8AC3E}">
        <p14:creationId xmlns:p14="http://schemas.microsoft.com/office/powerpoint/2010/main" val="3950661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F77DAD52-0B69-3E48-9E5E-824971DB66A7}"/>
              </a:ext>
            </a:extLst>
          </p:cNvPr>
          <p:cNvSpPr/>
          <p:nvPr/>
        </p:nvSpPr>
        <p:spPr>
          <a:xfrm>
            <a:off x="6434513" y="5342218"/>
            <a:ext cx="5536118" cy="1411284"/>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accent4">
                    <a:lumMod val="50000"/>
                  </a:schemeClr>
                </a:solidFill>
              </a:rPr>
              <a:t>Event Hub</a:t>
            </a:r>
          </a:p>
        </p:txBody>
      </p:sp>
      <p:sp>
        <p:nvSpPr>
          <p:cNvPr id="74" name="Rectangle 73">
            <a:extLst>
              <a:ext uri="{FF2B5EF4-FFF2-40B4-BE49-F238E27FC236}">
                <a16:creationId xmlns:a16="http://schemas.microsoft.com/office/drawing/2014/main" id="{893E65BD-EA74-7E4C-938B-D8463FFFA901}"/>
              </a:ext>
            </a:extLst>
          </p:cNvPr>
          <p:cNvSpPr/>
          <p:nvPr/>
        </p:nvSpPr>
        <p:spPr>
          <a:xfrm>
            <a:off x="6434513" y="2815060"/>
            <a:ext cx="5536118" cy="242315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accent6">
                    <a:lumMod val="50000"/>
                  </a:schemeClr>
                </a:solidFill>
              </a:rPr>
              <a:t>µ</a:t>
            </a:r>
            <a:r>
              <a:rPr lang="en-GB" dirty="0">
                <a:solidFill>
                  <a:schemeClr val="accent6">
                    <a:lumMod val="50000"/>
                  </a:schemeClr>
                </a:solidFill>
              </a:rPr>
              <a:t>Service</a:t>
            </a:r>
          </a:p>
        </p:txBody>
      </p:sp>
      <p:sp>
        <p:nvSpPr>
          <p:cNvPr id="42" name="Rectangle 41">
            <a:extLst>
              <a:ext uri="{FF2B5EF4-FFF2-40B4-BE49-F238E27FC236}">
                <a16:creationId xmlns:a16="http://schemas.microsoft.com/office/drawing/2014/main" id="{3AE9CAD9-540E-5B4B-A344-D99D467F90E0}"/>
              </a:ext>
            </a:extLst>
          </p:cNvPr>
          <p:cNvSpPr/>
          <p:nvPr/>
        </p:nvSpPr>
        <p:spPr>
          <a:xfrm>
            <a:off x="221170" y="5323760"/>
            <a:ext cx="5536118" cy="1429742"/>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chemeClr val="accent6">
                    <a:lumMod val="50000"/>
                  </a:schemeClr>
                </a:solidFill>
              </a:rPr>
              <a:t>Service</a:t>
            </a:r>
          </a:p>
        </p:txBody>
      </p:sp>
      <p:sp>
        <p:nvSpPr>
          <p:cNvPr id="32" name="Rectangle 31">
            <a:extLst>
              <a:ext uri="{FF2B5EF4-FFF2-40B4-BE49-F238E27FC236}">
                <a16:creationId xmlns:a16="http://schemas.microsoft.com/office/drawing/2014/main" id="{80A9A530-61EA-344A-AF96-B5E495BA7A00}"/>
              </a:ext>
            </a:extLst>
          </p:cNvPr>
          <p:cNvSpPr/>
          <p:nvPr/>
        </p:nvSpPr>
        <p:spPr>
          <a:xfrm>
            <a:off x="221169" y="2815060"/>
            <a:ext cx="5536118" cy="242315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GB" dirty="0">
                <a:solidFill>
                  <a:schemeClr val="accent1">
                    <a:lumMod val="50000"/>
                  </a:schemeClr>
                </a:solidFill>
              </a:rPr>
              <a:t>Process Engine</a:t>
            </a:r>
          </a:p>
          <a:p>
            <a:pPr algn="ctr"/>
            <a:endParaRPr lang="en-GB" dirty="0">
              <a:solidFill>
                <a:schemeClr val="accent1">
                  <a:lumMod val="50000"/>
                </a:schemeClr>
              </a:solidFill>
            </a:endParaRPr>
          </a:p>
        </p:txBody>
      </p:sp>
      <p:sp>
        <p:nvSpPr>
          <p:cNvPr id="6" name="Rounded Rectangle 5">
            <a:extLst>
              <a:ext uri="{FF2B5EF4-FFF2-40B4-BE49-F238E27FC236}">
                <a16:creationId xmlns:a16="http://schemas.microsoft.com/office/drawing/2014/main" id="{35658464-B27A-E94E-BF77-137AE8FF4F70}"/>
              </a:ext>
            </a:extLst>
          </p:cNvPr>
          <p:cNvSpPr/>
          <p:nvPr/>
        </p:nvSpPr>
        <p:spPr>
          <a:xfrm>
            <a:off x="583987" y="3066127"/>
            <a:ext cx="4893032" cy="200859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600" dirty="0">
                <a:solidFill>
                  <a:schemeClr val="accent1">
                    <a:lumMod val="50000"/>
                  </a:schemeClr>
                </a:solidFill>
              </a:rPr>
              <a:t>Orchestrated Process</a:t>
            </a:r>
          </a:p>
        </p:txBody>
      </p:sp>
      <p:sp>
        <p:nvSpPr>
          <p:cNvPr id="16" name="Rounded Rectangle 15">
            <a:extLst>
              <a:ext uri="{FF2B5EF4-FFF2-40B4-BE49-F238E27FC236}">
                <a16:creationId xmlns:a16="http://schemas.microsoft.com/office/drawing/2014/main" id="{772E9633-DC55-ED43-96BA-A8C1A97296A9}"/>
              </a:ext>
            </a:extLst>
          </p:cNvPr>
          <p:cNvSpPr/>
          <p:nvPr/>
        </p:nvSpPr>
        <p:spPr>
          <a:xfrm>
            <a:off x="4230323" y="3670651"/>
            <a:ext cx="1000288" cy="423073"/>
          </a:xfrm>
          <a:prstGeom prst="roundRect">
            <a:avLst/>
          </a:prstGeom>
          <a:ln>
            <a:no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GB" sz="1400" dirty="0">
                <a:solidFill>
                  <a:srgbClr val="C00000"/>
                </a:solidFill>
              </a:rPr>
              <a:t>Reject</a:t>
            </a:r>
          </a:p>
        </p:txBody>
      </p:sp>
      <p:sp>
        <p:nvSpPr>
          <p:cNvPr id="17" name="Diamond 16">
            <a:extLst>
              <a:ext uri="{FF2B5EF4-FFF2-40B4-BE49-F238E27FC236}">
                <a16:creationId xmlns:a16="http://schemas.microsoft.com/office/drawing/2014/main" id="{96397995-9DF1-4A4F-AC96-783F73E81D99}"/>
              </a:ext>
            </a:extLst>
          </p:cNvPr>
          <p:cNvSpPr/>
          <p:nvPr/>
        </p:nvSpPr>
        <p:spPr>
          <a:xfrm>
            <a:off x="3146310" y="3455054"/>
            <a:ext cx="854267" cy="854267"/>
          </a:xfrm>
          <a:prstGeom prst="diamond">
            <a:avLst/>
          </a:prstGeom>
          <a:ln>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sz="1400" dirty="0">
              <a:solidFill>
                <a:schemeClr val="accent1">
                  <a:lumMod val="50000"/>
                </a:schemeClr>
              </a:solidFill>
            </a:endParaRPr>
          </a:p>
        </p:txBody>
      </p:sp>
      <p:sp>
        <p:nvSpPr>
          <p:cNvPr id="18" name="TextBox 17">
            <a:extLst>
              <a:ext uri="{FF2B5EF4-FFF2-40B4-BE49-F238E27FC236}">
                <a16:creationId xmlns:a16="http://schemas.microsoft.com/office/drawing/2014/main" id="{66E7BDB5-8BFA-D74F-808C-97B3CECC821B}"/>
              </a:ext>
            </a:extLst>
          </p:cNvPr>
          <p:cNvSpPr txBox="1"/>
          <p:nvPr/>
        </p:nvSpPr>
        <p:spPr>
          <a:xfrm>
            <a:off x="3263575" y="3744614"/>
            <a:ext cx="665567" cy="307777"/>
          </a:xfrm>
          <a:prstGeom prst="rect">
            <a:avLst/>
          </a:prstGeom>
          <a:noFill/>
        </p:spPr>
        <p:txBody>
          <a:bodyPr wrap="none" rtlCol="0">
            <a:spAutoFit/>
          </a:bodyPr>
          <a:lstStyle/>
          <a:p>
            <a:r>
              <a:rPr lang="en-GB" sz="1400" dirty="0">
                <a:solidFill>
                  <a:schemeClr val="accent5">
                    <a:lumMod val="50000"/>
                  </a:schemeClr>
                </a:solidFill>
              </a:rPr>
              <a:t>Good?</a:t>
            </a:r>
          </a:p>
        </p:txBody>
      </p:sp>
      <p:sp>
        <p:nvSpPr>
          <p:cNvPr id="19" name="Rounded Rectangle 18">
            <a:extLst>
              <a:ext uri="{FF2B5EF4-FFF2-40B4-BE49-F238E27FC236}">
                <a16:creationId xmlns:a16="http://schemas.microsoft.com/office/drawing/2014/main" id="{C056BBCC-3D0A-B044-BB67-FAE5A42F179F}"/>
              </a:ext>
            </a:extLst>
          </p:cNvPr>
          <p:cNvSpPr/>
          <p:nvPr/>
        </p:nvSpPr>
        <p:spPr>
          <a:xfrm>
            <a:off x="2004022" y="3670651"/>
            <a:ext cx="1000288" cy="423073"/>
          </a:xfrm>
          <a:prstGeom prst="round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200" dirty="0">
                <a:solidFill>
                  <a:schemeClr val="accent5">
                    <a:lumMod val="50000"/>
                  </a:schemeClr>
                </a:solidFill>
              </a:rPr>
              <a:t>Check Credit Score</a:t>
            </a:r>
          </a:p>
        </p:txBody>
      </p:sp>
      <p:cxnSp>
        <p:nvCxnSpPr>
          <p:cNvPr id="20" name="Straight Arrow Connector 19">
            <a:extLst>
              <a:ext uri="{FF2B5EF4-FFF2-40B4-BE49-F238E27FC236}">
                <a16:creationId xmlns:a16="http://schemas.microsoft.com/office/drawing/2014/main" id="{DE7E817B-E096-4F41-8FA0-C3E804EF785E}"/>
              </a:ext>
            </a:extLst>
          </p:cNvPr>
          <p:cNvCxnSpPr>
            <a:cxnSpLocks/>
          </p:cNvCxnSpPr>
          <p:nvPr/>
        </p:nvCxnSpPr>
        <p:spPr>
          <a:xfrm>
            <a:off x="3004310" y="3882187"/>
            <a:ext cx="142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7F4C944-A48B-ED40-B739-792C86BC7737}"/>
              </a:ext>
            </a:extLst>
          </p:cNvPr>
          <p:cNvCxnSpPr>
            <a:cxnSpLocks/>
          </p:cNvCxnSpPr>
          <p:nvPr/>
        </p:nvCxnSpPr>
        <p:spPr>
          <a:xfrm>
            <a:off x="4000577" y="3882187"/>
            <a:ext cx="22974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0E8813D-5A65-EC4A-BAA6-19836FE2A3C1}"/>
              </a:ext>
            </a:extLst>
          </p:cNvPr>
          <p:cNvSpPr txBox="1"/>
          <p:nvPr/>
        </p:nvSpPr>
        <p:spPr>
          <a:xfrm>
            <a:off x="3920620" y="3659066"/>
            <a:ext cx="338486" cy="233873"/>
          </a:xfrm>
          <a:prstGeom prst="rect">
            <a:avLst/>
          </a:prstGeom>
          <a:noFill/>
        </p:spPr>
        <p:txBody>
          <a:bodyPr wrap="none" rtlCol="0">
            <a:spAutoFit/>
          </a:bodyPr>
          <a:lstStyle/>
          <a:p>
            <a:r>
              <a:rPr lang="en-GB" sz="1100" dirty="0">
                <a:solidFill>
                  <a:schemeClr val="accent1">
                    <a:lumMod val="50000"/>
                  </a:schemeClr>
                </a:solidFill>
              </a:rPr>
              <a:t>Yes</a:t>
            </a:r>
          </a:p>
        </p:txBody>
      </p:sp>
      <p:sp>
        <p:nvSpPr>
          <p:cNvPr id="24" name="Rounded Rectangle 23">
            <a:extLst>
              <a:ext uri="{FF2B5EF4-FFF2-40B4-BE49-F238E27FC236}">
                <a16:creationId xmlns:a16="http://schemas.microsoft.com/office/drawing/2014/main" id="{64C7D9BE-F9C6-394C-B714-1DB69B9CD04A}"/>
              </a:ext>
            </a:extLst>
          </p:cNvPr>
          <p:cNvSpPr/>
          <p:nvPr/>
        </p:nvSpPr>
        <p:spPr>
          <a:xfrm>
            <a:off x="802771" y="3670651"/>
            <a:ext cx="1000288" cy="423073"/>
          </a:xfrm>
          <a:prstGeom prst="round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00" dirty="0">
                <a:solidFill>
                  <a:schemeClr val="accent5">
                    <a:lumMod val="50000"/>
                  </a:schemeClr>
                </a:solidFill>
              </a:rPr>
              <a:t>Receive Details</a:t>
            </a:r>
          </a:p>
        </p:txBody>
      </p:sp>
      <p:cxnSp>
        <p:nvCxnSpPr>
          <p:cNvPr id="25" name="Straight Arrow Connector 24">
            <a:extLst>
              <a:ext uri="{FF2B5EF4-FFF2-40B4-BE49-F238E27FC236}">
                <a16:creationId xmlns:a16="http://schemas.microsoft.com/office/drawing/2014/main" id="{A7107E2F-E565-064B-8018-B4AB9F41C690}"/>
              </a:ext>
            </a:extLst>
          </p:cNvPr>
          <p:cNvCxnSpPr>
            <a:cxnSpLocks/>
          </p:cNvCxnSpPr>
          <p:nvPr/>
        </p:nvCxnSpPr>
        <p:spPr>
          <a:xfrm>
            <a:off x="1803059" y="3882188"/>
            <a:ext cx="20096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9CA902C3-17FB-1D4D-946E-585F696A5ED1}"/>
              </a:ext>
            </a:extLst>
          </p:cNvPr>
          <p:cNvSpPr/>
          <p:nvPr/>
        </p:nvSpPr>
        <p:spPr>
          <a:xfrm>
            <a:off x="4235608" y="4369006"/>
            <a:ext cx="1000288" cy="423073"/>
          </a:xfrm>
          <a:prstGeom prst="round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400" dirty="0">
                <a:solidFill>
                  <a:schemeClr val="accent5">
                    <a:lumMod val="50000"/>
                  </a:schemeClr>
                </a:solidFill>
              </a:rPr>
              <a:t>Process</a:t>
            </a:r>
          </a:p>
        </p:txBody>
      </p:sp>
      <p:cxnSp>
        <p:nvCxnSpPr>
          <p:cNvPr id="29" name="Elbow Connector 28">
            <a:extLst>
              <a:ext uri="{FF2B5EF4-FFF2-40B4-BE49-F238E27FC236}">
                <a16:creationId xmlns:a16="http://schemas.microsoft.com/office/drawing/2014/main" id="{11185D82-137A-0441-8E55-731160714F50}"/>
              </a:ext>
            </a:extLst>
          </p:cNvPr>
          <p:cNvCxnSpPr>
            <a:cxnSpLocks/>
            <a:stCxn id="17" idx="2"/>
            <a:endCxn id="26" idx="1"/>
          </p:cNvCxnSpPr>
          <p:nvPr/>
        </p:nvCxnSpPr>
        <p:spPr>
          <a:xfrm rot="16200000" flipH="1">
            <a:off x="3768915" y="4113849"/>
            <a:ext cx="271223" cy="66216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91B05E4-7F8F-AF4E-913B-3F5C8F86AEED}"/>
              </a:ext>
            </a:extLst>
          </p:cNvPr>
          <p:cNvSpPr txBox="1"/>
          <p:nvPr/>
        </p:nvSpPr>
        <p:spPr>
          <a:xfrm>
            <a:off x="3929328" y="4333983"/>
            <a:ext cx="349776" cy="261610"/>
          </a:xfrm>
          <a:prstGeom prst="rect">
            <a:avLst/>
          </a:prstGeom>
          <a:noFill/>
        </p:spPr>
        <p:txBody>
          <a:bodyPr wrap="none" rtlCol="0">
            <a:spAutoFit/>
          </a:bodyPr>
          <a:lstStyle/>
          <a:p>
            <a:r>
              <a:rPr lang="en-GB" sz="1100" dirty="0">
                <a:solidFill>
                  <a:schemeClr val="accent1">
                    <a:lumMod val="50000"/>
                  </a:schemeClr>
                </a:solidFill>
              </a:rPr>
              <a:t>No</a:t>
            </a:r>
          </a:p>
        </p:txBody>
      </p:sp>
      <p:sp>
        <p:nvSpPr>
          <p:cNvPr id="35" name="Hexagon 34">
            <a:extLst>
              <a:ext uri="{FF2B5EF4-FFF2-40B4-BE49-F238E27FC236}">
                <a16:creationId xmlns:a16="http://schemas.microsoft.com/office/drawing/2014/main" id="{4B3E2CF4-F17F-014E-984A-01689A6F250E}"/>
              </a:ext>
            </a:extLst>
          </p:cNvPr>
          <p:cNvSpPr/>
          <p:nvPr/>
        </p:nvSpPr>
        <p:spPr>
          <a:xfrm rot="5400000">
            <a:off x="2084752" y="5665622"/>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r>
              <a:rPr lang="en-GB" sz="1300" dirty="0">
                <a:solidFill>
                  <a:schemeClr val="accent6">
                    <a:lumMod val="50000"/>
                  </a:schemeClr>
                </a:solidFill>
              </a:rPr>
              <a:t>Credit Check</a:t>
            </a:r>
          </a:p>
        </p:txBody>
      </p:sp>
      <p:sp>
        <p:nvSpPr>
          <p:cNvPr id="36" name="Hexagon 35">
            <a:extLst>
              <a:ext uri="{FF2B5EF4-FFF2-40B4-BE49-F238E27FC236}">
                <a16:creationId xmlns:a16="http://schemas.microsoft.com/office/drawing/2014/main" id="{2FCB609C-61F1-6340-A269-6FD34FABC6D9}"/>
              </a:ext>
            </a:extLst>
          </p:cNvPr>
          <p:cNvSpPr/>
          <p:nvPr/>
        </p:nvSpPr>
        <p:spPr>
          <a:xfrm rot="5400000">
            <a:off x="4378916" y="5665622"/>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r>
              <a:rPr lang="en-GB" sz="1300" dirty="0">
                <a:solidFill>
                  <a:schemeClr val="accent6">
                    <a:lumMod val="50000"/>
                  </a:schemeClr>
                </a:solidFill>
              </a:rPr>
              <a:t>Process</a:t>
            </a:r>
          </a:p>
          <a:p>
            <a:pPr algn="ctr"/>
            <a:r>
              <a:rPr lang="en-GB" sz="1300" dirty="0">
                <a:solidFill>
                  <a:schemeClr val="accent6">
                    <a:lumMod val="50000"/>
                  </a:schemeClr>
                </a:solidFill>
              </a:rPr>
              <a:t>Credit</a:t>
            </a:r>
          </a:p>
        </p:txBody>
      </p:sp>
      <p:cxnSp>
        <p:nvCxnSpPr>
          <p:cNvPr id="39" name="Curved Connector 38">
            <a:extLst>
              <a:ext uri="{FF2B5EF4-FFF2-40B4-BE49-F238E27FC236}">
                <a16:creationId xmlns:a16="http://schemas.microsoft.com/office/drawing/2014/main" id="{465003FE-2E43-924F-B4FA-E44EC0F6DA92}"/>
              </a:ext>
            </a:extLst>
          </p:cNvPr>
          <p:cNvCxnSpPr>
            <a:cxnSpLocks/>
            <a:stCxn id="19" idx="2"/>
            <a:endCxn id="35" idx="3"/>
          </p:cNvCxnSpPr>
          <p:nvPr/>
        </p:nvCxnSpPr>
        <p:spPr>
          <a:xfrm rot="5400000">
            <a:off x="1711784" y="4886106"/>
            <a:ext cx="1584765" cy="12700"/>
          </a:xfrm>
          <a:prstGeom prst="curved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7A854BB4-A685-FB43-B4F0-647984728ED2}"/>
              </a:ext>
            </a:extLst>
          </p:cNvPr>
          <p:cNvCxnSpPr>
            <a:cxnSpLocks/>
            <a:stCxn id="26" idx="2"/>
            <a:endCxn id="36" idx="3"/>
          </p:cNvCxnSpPr>
          <p:nvPr/>
        </p:nvCxnSpPr>
        <p:spPr>
          <a:xfrm rot="16200000" flipH="1">
            <a:off x="4323836" y="5203995"/>
            <a:ext cx="886410" cy="62578"/>
          </a:xfrm>
          <a:prstGeom prst="curved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A8A4CE2D-D931-B149-91F8-415235C8342A}"/>
              </a:ext>
            </a:extLst>
          </p:cNvPr>
          <p:cNvSpPr/>
          <p:nvPr/>
        </p:nvSpPr>
        <p:spPr>
          <a:xfrm>
            <a:off x="219034" y="2145089"/>
            <a:ext cx="5538254" cy="57502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rgbClr val="C00000"/>
                </a:solidFill>
              </a:rPr>
              <a:t>API Gateway</a:t>
            </a:r>
          </a:p>
        </p:txBody>
      </p:sp>
      <p:sp>
        <p:nvSpPr>
          <p:cNvPr id="51" name="Rounded Rectangle 50">
            <a:extLst>
              <a:ext uri="{FF2B5EF4-FFF2-40B4-BE49-F238E27FC236}">
                <a16:creationId xmlns:a16="http://schemas.microsoft.com/office/drawing/2014/main" id="{766EC33B-A787-954F-A690-2D25997538EE}"/>
              </a:ext>
            </a:extLst>
          </p:cNvPr>
          <p:cNvSpPr/>
          <p:nvPr/>
        </p:nvSpPr>
        <p:spPr>
          <a:xfrm>
            <a:off x="1947208" y="865293"/>
            <a:ext cx="2418841" cy="47067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dirty="0"/>
              <a:t>Store Web App</a:t>
            </a:r>
          </a:p>
        </p:txBody>
      </p:sp>
      <p:cxnSp>
        <p:nvCxnSpPr>
          <p:cNvPr id="52" name="Curved Connector 51">
            <a:extLst>
              <a:ext uri="{FF2B5EF4-FFF2-40B4-BE49-F238E27FC236}">
                <a16:creationId xmlns:a16="http://schemas.microsoft.com/office/drawing/2014/main" id="{7AE879DE-3A92-DC47-B34E-351867BD9FFB}"/>
              </a:ext>
            </a:extLst>
          </p:cNvPr>
          <p:cNvCxnSpPr>
            <a:cxnSpLocks/>
            <a:endCxn id="24" idx="0"/>
          </p:cNvCxnSpPr>
          <p:nvPr/>
        </p:nvCxnSpPr>
        <p:spPr>
          <a:xfrm rot="5400000">
            <a:off x="733025" y="1905859"/>
            <a:ext cx="2334682" cy="1194902"/>
          </a:xfrm>
          <a:prstGeom prst="curved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urved Connector 54">
            <a:extLst>
              <a:ext uri="{FF2B5EF4-FFF2-40B4-BE49-F238E27FC236}">
                <a16:creationId xmlns:a16="http://schemas.microsoft.com/office/drawing/2014/main" id="{38EFA5AC-531C-ED4E-89C4-4D73079B98CB}"/>
              </a:ext>
            </a:extLst>
          </p:cNvPr>
          <p:cNvCxnSpPr>
            <a:cxnSpLocks/>
            <a:stCxn id="16" idx="0"/>
          </p:cNvCxnSpPr>
          <p:nvPr/>
        </p:nvCxnSpPr>
        <p:spPr>
          <a:xfrm rot="16200000" flipV="1">
            <a:off x="3185646" y="2125830"/>
            <a:ext cx="2359754" cy="729888"/>
          </a:xfrm>
          <a:prstGeom prst="curved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8DFE82B-CD13-8147-8D68-DDB61FEDC7F0}"/>
              </a:ext>
            </a:extLst>
          </p:cNvPr>
          <p:cNvSpPr txBox="1"/>
          <p:nvPr/>
        </p:nvSpPr>
        <p:spPr>
          <a:xfrm>
            <a:off x="1788838" y="1532955"/>
            <a:ext cx="801823" cy="253916"/>
          </a:xfrm>
          <a:prstGeom prst="rect">
            <a:avLst/>
          </a:prstGeom>
          <a:noFill/>
        </p:spPr>
        <p:txBody>
          <a:bodyPr wrap="none" rtlCol="0">
            <a:spAutoFit/>
          </a:bodyPr>
          <a:lstStyle/>
          <a:p>
            <a:r>
              <a:rPr lang="en-GB" sz="1050" dirty="0"/>
              <a:t>HTTP/JSON</a:t>
            </a:r>
          </a:p>
        </p:txBody>
      </p:sp>
      <p:sp>
        <p:nvSpPr>
          <p:cNvPr id="59" name="TextBox 58">
            <a:extLst>
              <a:ext uri="{FF2B5EF4-FFF2-40B4-BE49-F238E27FC236}">
                <a16:creationId xmlns:a16="http://schemas.microsoft.com/office/drawing/2014/main" id="{E919B657-7E1C-E240-87B8-C2234F640AF3}"/>
              </a:ext>
            </a:extLst>
          </p:cNvPr>
          <p:cNvSpPr txBox="1"/>
          <p:nvPr/>
        </p:nvSpPr>
        <p:spPr>
          <a:xfrm>
            <a:off x="4634700" y="747074"/>
            <a:ext cx="1122587" cy="577081"/>
          </a:xfrm>
          <a:prstGeom prst="rect">
            <a:avLst/>
          </a:prstGeom>
          <a:noFill/>
        </p:spPr>
        <p:txBody>
          <a:bodyPr wrap="square" rtlCol="0">
            <a:spAutoFit/>
          </a:bodyPr>
          <a:lstStyle/>
          <a:p>
            <a:r>
              <a:rPr lang="en-GB" sz="1050" dirty="0"/>
              <a:t>HTTP/JSON 200</a:t>
            </a:r>
          </a:p>
          <a:p>
            <a:r>
              <a:rPr lang="en-GB" sz="1050" dirty="0"/>
              <a:t>{‘outcome’ = ‘processing’}</a:t>
            </a:r>
          </a:p>
        </p:txBody>
      </p:sp>
      <p:cxnSp>
        <p:nvCxnSpPr>
          <p:cNvPr id="60" name="Curved Connector 59">
            <a:extLst>
              <a:ext uri="{FF2B5EF4-FFF2-40B4-BE49-F238E27FC236}">
                <a16:creationId xmlns:a16="http://schemas.microsoft.com/office/drawing/2014/main" id="{E27103D0-B7F7-4A4E-8E3A-16111EE0942B}"/>
              </a:ext>
            </a:extLst>
          </p:cNvPr>
          <p:cNvCxnSpPr>
            <a:cxnSpLocks/>
            <a:stCxn id="26" idx="3"/>
            <a:endCxn id="51" idx="3"/>
          </p:cNvCxnSpPr>
          <p:nvPr/>
        </p:nvCxnSpPr>
        <p:spPr>
          <a:xfrm flipH="1" flipV="1">
            <a:off x="4366049" y="1100632"/>
            <a:ext cx="869847" cy="3479911"/>
          </a:xfrm>
          <a:prstGeom prst="curvedConnector3">
            <a:avLst>
              <a:gd name="adj1" fmla="val -32287"/>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5F1D208-6490-C642-8A88-A84BC9D0A891}"/>
              </a:ext>
            </a:extLst>
          </p:cNvPr>
          <p:cNvSpPr txBox="1"/>
          <p:nvPr/>
        </p:nvSpPr>
        <p:spPr>
          <a:xfrm>
            <a:off x="2970836" y="1421519"/>
            <a:ext cx="1072602" cy="577081"/>
          </a:xfrm>
          <a:prstGeom prst="rect">
            <a:avLst/>
          </a:prstGeom>
          <a:noFill/>
        </p:spPr>
        <p:txBody>
          <a:bodyPr wrap="square" rtlCol="0">
            <a:spAutoFit/>
          </a:bodyPr>
          <a:lstStyle/>
          <a:p>
            <a:r>
              <a:rPr lang="en-GB" sz="1050" dirty="0"/>
              <a:t>HTTP/JSON 200</a:t>
            </a:r>
          </a:p>
          <a:p>
            <a:r>
              <a:rPr lang="en-GB" sz="1050" dirty="0"/>
              <a:t>{‘outcome’ = ‘rejected’}</a:t>
            </a:r>
          </a:p>
        </p:txBody>
      </p:sp>
      <p:sp>
        <p:nvSpPr>
          <p:cNvPr id="69" name="Rectangle 68">
            <a:extLst>
              <a:ext uri="{FF2B5EF4-FFF2-40B4-BE49-F238E27FC236}">
                <a16:creationId xmlns:a16="http://schemas.microsoft.com/office/drawing/2014/main" id="{C216B246-2214-1446-A7A5-30B011517535}"/>
              </a:ext>
            </a:extLst>
          </p:cNvPr>
          <p:cNvSpPr/>
          <p:nvPr/>
        </p:nvSpPr>
        <p:spPr>
          <a:xfrm>
            <a:off x="1947208" y="-96515"/>
            <a:ext cx="2473369" cy="584775"/>
          </a:xfrm>
          <a:prstGeom prst="rect">
            <a:avLst/>
          </a:prstGeom>
        </p:spPr>
        <p:txBody>
          <a:bodyPr wrap="none">
            <a:spAutoFit/>
          </a:bodyPr>
          <a:lstStyle/>
          <a:p>
            <a:r>
              <a:rPr lang="en-US" sz="3200" dirty="0"/>
              <a:t>Orchestration</a:t>
            </a:r>
            <a:endParaRPr lang="en-GB" sz="3200" dirty="0"/>
          </a:p>
        </p:txBody>
      </p:sp>
      <p:sp>
        <p:nvSpPr>
          <p:cNvPr id="70" name="Rectangle 69">
            <a:extLst>
              <a:ext uri="{FF2B5EF4-FFF2-40B4-BE49-F238E27FC236}">
                <a16:creationId xmlns:a16="http://schemas.microsoft.com/office/drawing/2014/main" id="{3F9F0F97-F7BC-C74E-B882-843564EC9458}"/>
              </a:ext>
            </a:extLst>
          </p:cNvPr>
          <p:cNvSpPr/>
          <p:nvPr/>
        </p:nvSpPr>
        <p:spPr>
          <a:xfrm>
            <a:off x="7940561" y="-65455"/>
            <a:ext cx="2530886" cy="584775"/>
          </a:xfrm>
          <a:prstGeom prst="rect">
            <a:avLst/>
          </a:prstGeom>
        </p:spPr>
        <p:txBody>
          <a:bodyPr wrap="none">
            <a:spAutoFit/>
          </a:bodyPr>
          <a:lstStyle/>
          <a:p>
            <a:r>
              <a:rPr lang="en-US" sz="3200" dirty="0"/>
              <a:t>Choreography</a:t>
            </a:r>
            <a:endParaRPr lang="en-GB" sz="3200" dirty="0"/>
          </a:p>
        </p:txBody>
      </p:sp>
      <p:cxnSp>
        <p:nvCxnSpPr>
          <p:cNvPr id="75" name="Curved Connector 74">
            <a:extLst>
              <a:ext uri="{FF2B5EF4-FFF2-40B4-BE49-F238E27FC236}">
                <a16:creationId xmlns:a16="http://schemas.microsoft.com/office/drawing/2014/main" id="{0948D018-5EB6-A349-965C-A3105AEBD30B}"/>
              </a:ext>
            </a:extLst>
          </p:cNvPr>
          <p:cNvCxnSpPr>
            <a:cxnSpLocks/>
            <a:stCxn id="71" idx="0"/>
            <a:endCxn id="78" idx="2"/>
          </p:cNvCxnSpPr>
          <p:nvPr/>
        </p:nvCxnSpPr>
        <p:spPr>
          <a:xfrm rot="16200000" flipH="1">
            <a:off x="6553318" y="4832302"/>
            <a:ext cx="1629186" cy="632547"/>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Lightning Bolt 77">
            <a:extLst>
              <a:ext uri="{FF2B5EF4-FFF2-40B4-BE49-F238E27FC236}">
                <a16:creationId xmlns:a16="http://schemas.microsoft.com/office/drawing/2014/main" id="{58EED175-A701-E049-B1A2-917E2236893D}"/>
              </a:ext>
            </a:extLst>
          </p:cNvPr>
          <p:cNvSpPr/>
          <p:nvPr/>
        </p:nvSpPr>
        <p:spPr>
          <a:xfrm rot="783184">
            <a:off x="7468235" y="5813162"/>
            <a:ext cx="880434" cy="450937"/>
          </a:xfrm>
          <a:prstGeom prst="lightningBol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0" name="TextBox 79">
            <a:extLst>
              <a:ext uri="{FF2B5EF4-FFF2-40B4-BE49-F238E27FC236}">
                <a16:creationId xmlns:a16="http://schemas.microsoft.com/office/drawing/2014/main" id="{AAA58C6B-0F8C-604B-BFA7-65591AAC3CCF}"/>
              </a:ext>
            </a:extLst>
          </p:cNvPr>
          <p:cNvSpPr txBox="1"/>
          <p:nvPr/>
        </p:nvSpPr>
        <p:spPr>
          <a:xfrm>
            <a:off x="7089042" y="6126865"/>
            <a:ext cx="985991" cy="461665"/>
          </a:xfrm>
          <a:prstGeom prst="rect">
            <a:avLst/>
          </a:prstGeom>
          <a:noFill/>
        </p:spPr>
        <p:txBody>
          <a:bodyPr wrap="square" rtlCol="0">
            <a:spAutoFit/>
          </a:bodyPr>
          <a:lstStyle/>
          <a:p>
            <a:r>
              <a:rPr lang="en-GB" sz="1200" dirty="0">
                <a:solidFill>
                  <a:schemeClr val="accent4">
                    <a:lumMod val="50000"/>
                  </a:schemeClr>
                </a:solidFill>
              </a:rPr>
              <a:t>Credit Check Event </a:t>
            </a:r>
          </a:p>
        </p:txBody>
      </p:sp>
      <p:cxnSp>
        <p:nvCxnSpPr>
          <p:cNvPr id="102" name="Curved Connector 101">
            <a:extLst>
              <a:ext uri="{FF2B5EF4-FFF2-40B4-BE49-F238E27FC236}">
                <a16:creationId xmlns:a16="http://schemas.microsoft.com/office/drawing/2014/main" id="{2DC7F3BD-227B-AC41-AC69-B8542C3B61B8}"/>
              </a:ext>
            </a:extLst>
          </p:cNvPr>
          <p:cNvCxnSpPr>
            <a:cxnSpLocks/>
            <a:stCxn id="78" idx="5"/>
            <a:endCxn id="120" idx="0"/>
          </p:cNvCxnSpPr>
          <p:nvPr/>
        </p:nvCxnSpPr>
        <p:spPr>
          <a:xfrm flipV="1">
            <a:off x="8132151" y="4325416"/>
            <a:ext cx="287432" cy="1790945"/>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2" name="Hexagon 111">
            <a:extLst>
              <a:ext uri="{FF2B5EF4-FFF2-40B4-BE49-F238E27FC236}">
                <a16:creationId xmlns:a16="http://schemas.microsoft.com/office/drawing/2014/main" id="{A3EFF71E-C14F-F248-A51B-37A2F21B482A}"/>
              </a:ext>
            </a:extLst>
          </p:cNvPr>
          <p:cNvSpPr/>
          <p:nvPr/>
        </p:nvSpPr>
        <p:spPr>
          <a:xfrm rot="5400000">
            <a:off x="6864849" y="3514050"/>
            <a:ext cx="838828" cy="864562"/>
          </a:xfrm>
          <a:prstGeom prst="hexagon">
            <a:avLst/>
          </a:prstGeom>
          <a:solidFill>
            <a:srgbClr val="B8D7A8">
              <a:alpha val="81000"/>
            </a:srgbClr>
          </a:solidFill>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dirty="0">
              <a:solidFill>
                <a:schemeClr val="accent6">
                  <a:lumMod val="50000"/>
                </a:schemeClr>
              </a:solidFill>
            </a:endParaRPr>
          </a:p>
        </p:txBody>
      </p:sp>
      <p:sp>
        <p:nvSpPr>
          <p:cNvPr id="113" name="Hexagon 112">
            <a:extLst>
              <a:ext uri="{FF2B5EF4-FFF2-40B4-BE49-F238E27FC236}">
                <a16:creationId xmlns:a16="http://schemas.microsoft.com/office/drawing/2014/main" id="{094DB2B8-93AE-8341-85B3-9B3B98F516FA}"/>
              </a:ext>
            </a:extLst>
          </p:cNvPr>
          <p:cNvSpPr/>
          <p:nvPr/>
        </p:nvSpPr>
        <p:spPr>
          <a:xfrm rot="5400000">
            <a:off x="6749348" y="3498169"/>
            <a:ext cx="838828" cy="864562"/>
          </a:xfrm>
          <a:prstGeom prst="hexagon">
            <a:avLst/>
          </a:prstGeom>
          <a:solidFill>
            <a:srgbClr val="B8D7A8">
              <a:alpha val="81000"/>
            </a:srgbClr>
          </a:solidFill>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dirty="0">
              <a:solidFill>
                <a:schemeClr val="accent6">
                  <a:lumMod val="50000"/>
                </a:schemeClr>
              </a:solidFill>
            </a:endParaRPr>
          </a:p>
        </p:txBody>
      </p:sp>
      <p:sp>
        <p:nvSpPr>
          <p:cNvPr id="71" name="Hexagon 70">
            <a:extLst>
              <a:ext uri="{FF2B5EF4-FFF2-40B4-BE49-F238E27FC236}">
                <a16:creationId xmlns:a16="http://schemas.microsoft.com/office/drawing/2014/main" id="{414E23A5-CAD9-0F4C-A2C7-300597FEB58E}"/>
              </a:ext>
            </a:extLst>
          </p:cNvPr>
          <p:cNvSpPr/>
          <p:nvPr/>
        </p:nvSpPr>
        <p:spPr>
          <a:xfrm rot="5400000">
            <a:off x="6632224" y="3482288"/>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r>
              <a:rPr lang="en-GB" sz="1300" dirty="0">
                <a:solidFill>
                  <a:schemeClr val="accent6">
                    <a:lumMod val="50000"/>
                  </a:schemeClr>
                </a:solidFill>
              </a:rPr>
              <a:t>Receive Details</a:t>
            </a:r>
          </a:p>
        </p:txBody>
      </p:sp>
      <p:sp>
        <p:nvSpPr>
          <p:cNvPr id="118" name="Hexagon 117">
            <a:extLst>
              <a:ext uri="{FF2B5EF4-FFF2-40B4-BE49-F238E27FC236}">
                <a16:creationId xmlns:a16="http://schemas.microsoft.com/office/drawing/2014/main" id="{E8A5F192-86F4-024F-B788-43D1C2FAB822}"/>
              </a:ext>
            </a:extLst>
          </p:cNvPr>
          <p:cNvSpPr/>
          <p:nvPr/>
        </p:nvSpPr>
        <p:spPr>
          <a:xfrm rot="5400000">
            <a:off x="8232794" y="3505483"/>
            <a:ext cx="838828" cy="864562"/>
          </a:xfrm>
          <a:prstGeom prst="hexagon">
            <a:avLst/>
          </a:prstGeom>
          <a:solidFill>
            <a:srgbClr val="B8D7A8">
              <a:alpha val="81000"/>
            </a:srgbClr>
          </a:solidFill>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dirty="0">
              <a:solidFill>
                <a:schemeClr val="accent6">
                  <a:lumMod val="50000"/>
                </a:schemeClr>
              </a:solidFill>
            </a:endParaRPr>
          </a:p>
        </p:txBody>
      </p:sp>
      <p:sp>
        <p:nvSpPr>
          <p:cNvPr id="119" name="Hexagon 118">
            <a:extLst>
              <a:ext uri="{FF2B5EF4-FFF2-40B4-BE49-F238E27FC236}">
                <a16:creationId xmlns:a16="http://schemas.microsoft.com/office/drawing/2014/main" id="{FE02F20B-484A-CC45-9B99-B6EA204765B0}"/>
              </a:ext>
            </a:extLst>
          </p:cNvPr>
          <p:cNvSpPr/>
          <p:nvPr/>
        </p:nvSpPr>
        <p:spPr>
          <a:xfrm rot="5400000">
            <a:off x="8117293" y="3489602"/>
            <a:ext cx="838828" cy="864562"/>
          </a:xfrm>
          <a:prstGeom prst="hexagon">
            <a:avLst/>
          </a:prstGeom>
          <a:solidFill>
            <a:srgbClr val="B8D7A8">
              <a:alpha val="81000"/>
            </a:srgbClr>
          </a:solidFill>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dirty="0">
              <a:solidFill>
                <a:schemeClr val="accent6">
                  <a:lumMod val="50000"/>
                </a:schemeClr>
              </a:solidFill>
            </a:endParaRPr>
          </a:p>
        </p:txBody>
      </p:sp>
      <p:sp>
        <p:nvSpPr>
          <p:cNvPr id="120" name="Hexagon 119">
            <a:extLst>
              <a:ext uri="{FF2B5EF4-FFF2-40B4-BE49-F238E27FC236}">
                <a16:creationId xmlns:a16="http://schemas.microsoft.com/office/drawing/2014/main" id="{8E5FE915-1147-9447-9034-934D413E20DC}"/>
              </a:ext>
            </a:extLst>
          </p:cNvPr>
          <p:cNvSpPr/>
          <p:nvPr/>
        </p:nvSpPr>
        <p:spPr>
          <a:xfrm rot="5400000">
            <a:off x="8000169" y="3473721"/>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r>
              <a:rPr lang="en-GB" sz="1300" dirty="0">
                <a:solidFill>
                  <a:schemeClr val="accent6">
                    <a:lumMod val="50000"/>
                  </a:schemeClr>
                </a:solidFill>
              </a:rPr>
              <a:t>Credit Check</a:t>
            </a:r>
          </a:p>
        </p:txBody>
      </p:sp>
      <p:sp>
        <p:nvSpPr>
          <p:cNvPr id="121" name="Lightning Bolt 120">
            <a:extLst>
              <a:ext uri="{FF2B5EF4-FFF2-40B4-BE49-F238E27FC236}">
                <a16:creationId xmlns:a16="http://schemas.microsoft.com/office/drawing/2014/main" id="{B941B75D-9BCB-AC41-98AC-68A569E8E444}"/>
              </a:ext>
            </a:extLst>
          </p:cNvPr>
          <p:cNvSpPr/>
          <p:nvPr/>
        </p:nvSpPr>
        <p:spPr>
          <a:xfrm rot="783184">
            <a:off x="8986246" y="5772088"/>
            <a:ext cx="880434" cy="450937"/>
          </a:xfrm>
          <a:prstGeom prst="lightningBol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2" name="TextBox 121">
            <a:extLst>
              <a:ext uri="{FF2B5EF4-FFF2-40B4-BE49-F238E27FC236}">
                <a16:creationId xmlns:a16="http://schemas.microsoft.com/office/drawing/2014/main" id="{98C4E285-13BE-A248-BE76-C52D1523E4D1}"/>
              </a:ext>
            </a:extLst>
          </p:cNvPr>
          <p:cNvSpPr txBox="1"/>
          <p:nvPr/>
        </p:nvSpPr>
        <p:spPr>
          <a:xfrm>
            <a:off x="8592820" y="6126865"/>
            <a:ext cx="985991" cy="461665"/>
          </a:xfrm>
          <a:prstGeom prst="rect">
            <a:avLst/>
          </a:prstGeom>
          <a:noFill/>
        </p:spPr>
        <p:txBody>
          <a:bodyPr wrap="square" rtlCol="0">
            <a:spAutoFit/>
          </a:bodyPr>
          <a:lstStyle/>
          <a:p>
            <a:r>
              <a:rPr lang="en-GB" sz="1200" dirty="0">
                <a:solidFill>
                  <a:schemeClr val="accent4">
                    <a:lumMod val="50000"/>
                  </a:schemeClr>
                </a:solidFill>
              </a:rPr>
              <a:t>Credit Check </a:t>
            </a:r>
          </a:p>
          <a:p>
            <a:r>
              <a:rPr lang="en-GB" sz="1200" dirty="0">
                <a:solidFill>
                  <a:schemeClr val="accent4">
                    <a:lumMod val="50000"/>
                  </a:schemeClr>
                </a:solidFill>
              </a:rPr>
              <a:t>Success</a:t>
            </a:r>
          </a:p>
        </p:txBody>
      </p:sp>
      <p:cxnSp>
        <p:nvCxnSpPr>
          <p:cNvPr id="123" name="Curved Connector 122">
            <a:extLst>
              <a:ext uri="{FF2B5EF4-FFF2-40B4-BE49-F238E27FC236}">
                <a16:creationId xmlns:a16="http://schemas.microsoft.com/office/drawing/2014/main" id="{027EDA02-9149-C84A-8D9C-078A4928A065}"/>
              </a:ext>
            </a:extLst>
          </p:cNvPr>
          <p:cNvCxnSpPr>
            <a:cxnSpLocks/>
            <a:stCxn id="118" idx="0"/>
            <a:endCxn id="121" idx="3"/>
          </p:cNvCxnSpPr>
          <p:nvPr/>
        </p:nvCxnSpPr>
        <p:spPr>
          <a:xfrm rot="16200000" flipH="1">
            <a:off x="8155583" y="4853803"/>
            <a:ext cx="1716812" cy="723562"/>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Lightning Bolt 128">
            <a:extLst>
              <a:ext uri="{FF2B5EF4-FFF2-40B4-BE49-F238E27FC236}">
                <a16:creationId xmlns:a16="http://schemas.microsoft.com/office/drawing/2014/main" id="{FB0ED0A0-32F2-3942-B9E7-EFFDB651953E}"/>
              </a:ext>
            </a:extLst>
          </p:cNvPr>
          <p:cNvSpPr/>
          <p:nvPr/>
        </p:nvSpPr>
        <p:spPr>
          <a:xfrm rot="783184">
            <a:off x="10719494" y="5778438"/>
            <a:ext cx="880434" cy="450937"/>
          </a:xfrm>
          <a:prstGeom prst="lightningBol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30" name="Curved Connector 129">
            <a:extLst>
              <a:ext uri="{FF2B5EF4-FFF2-40B4-BE49-F238E27FC236}">
                <a16:creationId xmlns:a16="http://schemas.microsoft.com/office/drawing/2014/main" id="{12D5D513-6A03-2348-B321-1EDEC56D2A90}"/>
              </a:ext>
            </a:extLst>
          </p:cNvPr>
          <p:cNvCxnSpPr>
            <a:cxnSpLocks/>
            <a:stCxn id="118" idx="0"/>
            <a:endCxn id="129" idx="3"/>
          </p:cNvCxnSpPr>
          <p:nvPr/>
        </p:nvCxnSpPr>
        <p:spPr>
          <a:xfrm rot="16200000" flipH="1">
            <a:off x="9019032" y="3990354"/>
            <a:ext cx="1723162" cy="2456810"/>
          </a:xfrm>
          <a:prstGeom prst="curvedConnector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D53D86A0-D6F6-A94D-A4BF-1BE19BFAA638}"/>
              </a:ext>
            </a:extLst>
          </p:cNvPr>
          <p:cNvSpPr txBox="1"/>
          <p:nvPr/>
        </p:nvSpPr>
        <p:spPr>
          <a:xfrm>
            <a:off x="10434527" y="6178718"/>
            <a:ext cx="985991" cy="461665"/>
          </a:xfrm>
          <a:prstGeom prst="rect">
            <a:avLst/>
          </a:prstGeom>
          <a:noFill/>
        </p:spPr>
        <p:txBody>
          <a:bodyPr wrap="square" rtlCol="0">
            <a:spAutoFit/>
          </a:bodyPr>
          <a:lstStyle/>
          <a:p>
            <a:r>
              <a:rPr lang="en-GB" sz="1200" dirty="0">
                <a:solidFill>
                  <a:schemeClr val="accent4">
                    <a:lumMod val="50000"/>
                  </a:schemeClr>
                </a:solidFill>
              </a:rPr>
              <a:t>Credit Check </a:t>
            </a:r>
          </a:p>
          <a:p>
            <a:r>
              <a:rPr lang="en-GB" sz="1200" dirty="0">
                <a:solidFill>
                  <a:schemeClr val="accent4">
                    <a:lumMod val="50000"/>
                  </a:schemeClr>
                </a:solidFill>
              </a:rPr>
              <a:t>Failed</a:t>
            </a:r>
          </a:p>
        </p:txBody>
      </p:sp>
      <p:cxnSp>
        <p:nvCxnSpPr>
          <p:cNvPr id="136" name="Curved Connector 135">
            <a:extLst>
              <a:ext uri="{FF2B5EF4-FFF2-40B4-BE49-F238E27FC236}">
                <a16:creationId xmlns:a16="http://schemas.microsoft.com/office/drawing/2014/main" id="{876F711B-B9D8-4243-A805-26D3C4DDB240}"/>
              </a:ext>
            </a:extLst>
          </p:cNvPr>
          <p:cNvCxnSpPr>
            <a:cxnSpLocks/>
            <a:stCxn id="121" idx="5"/>
            <a:endCxn id="152" idx="0"/>
          </p:cNvCxnSpPr>
          <p:nvPr/>
        </p:nvCxnSpPr>
        <p:spPr>
          <a:xfrm flipV="1">
            <a:off x="9650162" y="4321666"/>
            <a:ext cx="86542" cy="1753621"/>
          </a:xfrm>
          <a:prstGeom prst="curvedConnector4">
            <a:avLst>
              <a:gd name="adj1" fmla="val 264149"/>
              <a:gd name="adj2" fmla="val 58278"/>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Curved Connector 139">
            <a:extLst>
              <a:ext uri="{FF2B5EF4-FFF2-40B4-BE49-F238E27FC236}">
                <a16:creationId xmlns:a16="http://schemas.microsoft.com/office/drawing/2014/main" id="{FF695CA0-EEA0-8042-8894-C4F6068749CA}"/>
              </a:ext>
            </a:extLst>
          </p:cNvPr>
          <p:cNvCxnSpPr>
            <a:cxnSpLocks/>
            <a:stCxn id="129" idx="5"/>
            <a:endCxn id="161" idx="0"/>
          </p:cNvCxnSpPr>
          <p:nvPr/>
        </p:nvCxnSpPr>
        <p:spPr>
          <a:xfrm flipH="1" flipV="1">
            <a:off x="11077468" y="4341297"/>
            <a:ext cx="305942" cy="1740340"/>
          </a:xfrm>
          <a:prstGeom prst="curvedConnector4">
            <a:avLst>
              <a:gd name="adj1" fmla="val -74720"/>
              <a:gd name="adj2" fmla="val 5834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Curved Connector 142">
            <a:extLst>
              <a:ext uri="{FF2B5EF4-FFF2-40B4-BE49-F238E27FC236}">
                <a16:creationId xmlns:a16="http://schemas.microsoft.com/office/drawing/2014/main" id="{0176C489-1EFC-A944-8F9D-807D2D23B0AA}"/>
              </a:ext>
            </a:extLst>
          </p:cNvPr>
          <p:cNvCxnSpPr>
            <a:cxnSpLocks/>
            <a:stCxn id="151" idx="0"/>
          </p:cNvCxnSpPr>
          <p:nvPr/>
        </p:nvCxnSpPr>
        <p:spPr>
          <a:xfrm rot="16200000" flipH="1">
            <a:off x="9568740" y="4622634"/>
            <a:ext cx="958146" cy="387971"/>
          </a:xfrm>
          <a:prstGeom prst="curved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7" name="Lightning Bolt 146">
            <a:extLst>
              <a:ext uri="{FF2B5EF4-FFF2-40B4-BE49-F238E27FC236}">
                <a16:creationId xmlns:a16="http://schemas.microsoft.com/office/drawing/2014/main" id="{A2DC4FF9-5BA0-2948-944D-2933812DA2C9}"/>
              </a:ext>
            </a:extLst>
          </p:cNvPr>
          <p:cNvSpPr/>
          <p:nvPr/>
        </p:nvSpPr>
        <p:spPr>
          <a:xfrm rot="783184">
            <a:off x="9961368" y="5305587"/>
            <a:ext cx="464567" cy="237940"/>
          </a:xfrm>
          <a:prstGeom prst="lightningBol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Lightning Bolt 147">
            <a:extLst>
              <a:ext uri="{FF2B5EF4-FFF2-40B4-BE49-F238E27FC236}">
                <a16:creationId xmlns:a16="http://schemas.microsoft.com/office/drawing/2014/main" id="{266A63D1-9757-FC49-9226-8C3E60556897}"/>
              </a:ext>
            </a:extLst>
          </p:cNvPr>
          <p:cNvSpPr/>
          <p:nvPr/>
        </p:nvSpPr>
        <p:spPr>
          <a:xfrm rot="783184">
            <a:off x="10247644" y="5314238"/>
            <a:ext cx="464567" cy="237940"/>
          </a:xfrm>
          <a:prstGeom prst="lightningBol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Hexagon 149">
            <a:extLst>
              <a:ext uri="{FF2B5EF4-FFF2-40B4-BE49-F238E27FC236}">
                <a16:creationId xmlns:a16="http://schemas.microsoft.com/office/drawing/2014/main" id="{60129A23-82E8-284E-B7B6-260636CBA3C7}"/>
              </a:ext>
            </a:extLst>
          </p:cNvPr>
          <p:cNvSpPr/>
          <p:nvPr/>
        </p:nvSpPr>
        <p:spPr>
          <a:xfrm rot="5400000">
            <a:off x="9549915" y="3501733"/>
            <a:ext cx="838828" cy="864562"/>
          </a:xfrm>
          <a:prstGeom prst="hexagon">
            <a:avLst/>
          </a:prstGeom>
          <a:solidFill>
            <a:srgbClr val="B8D7A8">
              <a:alpha val="81000"/>
            </a:srgbClr>
          </a:solidFill>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dirty="0">
              <a:solidFill>
                <a:schemeClr val="accent6">
                  <a:lumMod val="50000"/>
                </a:schemeClr>
              </a:solidFill>
            </a:endParaRPr>
          </a:p>
        </p:txBody>
      </p:sp>
      <p:sp>
        <p:nvSpPr>
          <p:cNvPr id="151" name="Hexagon 150">
            <a:extLst>
              <a:ext uri="{FF2B5EF4-FFF2-40B4-BE49-F238E27FC236}">
                <a16:creationId xmlns:a16="http://schemas.microsoft.com/office/drawing/2014/main" id="{F0CEAB18-6F93-2742-BD83-6B440A2495D1}"/>
              </a:ext>
            </a:extLst>
          </p:cNvPr>
          <p:cNvSpPr/>
          <p:nvPr/>
        </p:nvSpPr>
        <p:spPr>
          <a:xfrm rot="5400000">
            <a:off x="9434414" y="3485852"/>
            <a:ext cx="838828" cy="864562"/>
          </a:xfrm>
          <a:prstGeom prst="hexagon">
            <a:avLst/>
          </a:prstGeom>
          <a:solidFill>
            <a:srgbClr val="B8D7A8">
              <a:alpha val="81000"/>
            </a:srgbClr>
          </a:solidFill>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dirty="0">
              <a:solidFill>
                <a:schemeClr val="accent6">
                  <a:lumMod val="50000"/>
                </a:schemeClr>
              </a:solidFill>
            </a:endParaRPr>
          </a:p>
        </p:txBody>
      </p:sp>
      <p:sp>
        <p:nvSpPr>
          <p:cNvPr id="152" name="Hexagon 151">
            <a:extLst>
              <a:ext uri="{FF2B5EF4-FFF2-40B4-BE49-F238E27FC236}">
                <a16:creationId xmlns:a16="http://schemas.microsoft.com/office/drawing/2014/main" id="{D7B117C0-458C-4F4B-A65B-BB8C3B3C95C9}"/>
              </a:ext>
            </a:extLst>
          </p:cNvPr>
          <p:cNvSpPr/>
          <p:nvPr/>
        </p:nvSpPr>
        <p:spPr>
          <a:xfrm rot="5400000">
            <a:off x="9317290" y="3469971"/>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r>
              <a:rPr lang="en-GB" sz="1300" dirty="0">
                <a:solidFill>
                  <a:schemeClr val="accent6">
                    <a:lumMod val="50000"/>
                  </a:schemeClr>
                </a:solidFill>
              </a:rPr>
              <a:t>Process</a:t>
            </a:r>
          </a:p>
          <a:p>
            <a:pPr algn="ctr"/>
            <a:r>
              <a:rPr lang="en-GB" sz="1300" dirty="0">
                <a:solidFill>
                  <a:schemeClr val="accent6">
                    <a:lumMod val="50000"/>
                  </a:schemeClr>
                </a:solidFill>
              </a:rPr>
              <a:t>Credit</a:t>
            </a:r>
          </a:p>
        </p:txBody>
      </p:sp>
      <p:sp>
        <p:nvSpPr>
          <p:cNvPr id="159" name="Hexagon 158">
            <a:extLst>
              <a:ext uri="{FF2B5EF4-FFF2-40B4-BE49-F238E27FC236}">
                <a16:creationId xmlns:a16="http://schemas.microsoft.com/office/drawing/2014/main" id="{59F6C260-3C20-6447-BBED-53389C4083D0}"/>
              </a:ext>
            </a:extLst>
          </p:cNvPr>
          <p:cNvSpPr/>
          <p:nvPr/>
        </p:nvSpPr>
        <p:spPr>
          <a:xfrm rot="5400000">
            <a:off x="10890679" y="3521364"/>
            <a:ext cx="838828" cy="864562"/>
          </a:xfrm>
          <a:prstGeom prst="hexagon">
            <a:avLst/>
          </a:prstGeom>
          <a:solidFill>
            <a:srgbClr val="B8D7A8">
              <a:alpha val="81000"/>
            </a:srgbClr>
          </a:solidFill>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dirty="0">
              <a:solidFill>
                <a:schemeClr val="accent6">
                  <a:lumMod val="50000"/>
                </a:schemeClr>
              </a:solidFill>
            </a:endParaRPr>
          </a:p>
        </p:txBody>
      </p:sp>
      <p:sp>
        <p:nvSpPr>
          <p:cNvPr id="160" name="Hexagon 159">
            <a:extLst>
              <a:ext uri="{FF2B5EF4-FFF2-40B4-BE49-F238E27FC236}">
                <a16:creationId xmlns:a16="http://schemas.microsoft.com/office/drawing/2014/main" id="{F27E1E77-5D98-954E-AB08-BB4639EC59EE}"/>
              </a:ext>
            </a:extLst>
          </p:cNvPr>
          <p:cNvSpPr/>
          <p:nvPr/>
        </p:nvSpPr>
        <p:spPr>
          <a:xfrm rot="5400000">
            <a:off x="10775178" y="3505483"/>
            <a:ext cx="838828" cy="864562"/>
          </a:xfrm>
          <a:prstGeom prst="hexagon">
            <a:avLst/>
          </a:prstGeom>
          <a:solidFill>
            <a:srgbClr val="B8D7A8">
              <a:alpha val="81000"/>
            </a:srgbClr>
          </a:solidFill>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dirty="0">
              <a:solidFill>
                <a:schemeClr val="accent6">
                  <a:lumMod val="50000"/>
                </a:schemeClr>
              </a:solidFill>
            </a:endParaRPr>
          </a:p>
        </p:txBody>
      </p:sp>
      <p:sp>
        <p:nvSpPr>
          <p:cNvPr id="161" name="Hexagon 160">
            <a:extLst>
              <a:ext uri="{FF2B5EF4-FFF2-40B4-BE49-F238E27FC236}">
                <a16:creationId xmlns:a16="http://schemas.microsoft.com/office/drawing/2014/main" id="{B0C8CBEB-7EE0-5441-95BF-F17C502358B0}"/>
              </a:ext>
            </a:extLst>
          </p:cNvPr>
          <p:cNvSpPr/>
          <p:nvPr/>
        </p:nvSpPr>
        <p:spPr>
          <a:xfrm rot="5400000">
            <a:off x="10658054" y="3489602"/>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r>
              <a:rPr lang="en-GB" sz="1300" dirty="0">
                <a:solidFill>
                  <a:schemeClr val="accent6">
                    <a:lumMod val="50000"/>
                  </a:schemeClr>
                </a:solidFill>
              </a:rPr>
              <a:t>Process</a:t>
            </a:r>
          </a:p>
          <a:p>
            <a:pPr algn="ctr"/>
            <a:r>
              <a:rPr lang="en-GB" sz="1300" dirty="0">
                <a:solidFill>
                  <a:schemeClr val="accent6">
                    <a:lumMod val="50000"/>
                  </a:schemeClr>
                </a:solidFill>
              </a:rPr>
              <a:t>Credit</a:t>
            </a:r>
          </a:p>
        </p:txBody>
      </p:sp>
      <p:cxnSp>
        <p:nvCxnSpPr>
          <p:cNvPr id="163" name="Curved Connector 162">
            <a:extLst>
              <a:ext uri="{FF2B5EF4-FFF2-40B4-BE49-F238E27FC236}">
                <a16:creationId xmlns:a16="http://schemas.microsoft.com/office/drawing/2014/main" id="{D4991281-8122-CC44-A7CA-C78F102CF37A}"/>
              </a:ext>
            </a:extLst>
          </p:cNvPr>
          <p:cNvCxnSpPr>
            <a:cxnSpLocks/>
            <a:stCxn id="121" idx="5"/>
            <a:endCxn id="161" idx="0"/>
          </p:cNvCxnSpPr>
          <p:nvPr/>
        </p:nvCxnSpPr>
        <p:spPr>
          <a:xfrm flipV="1">
            <a:off x="9650162" y="4341297"/>
            <a:ext cx="1427306" cy="1733990"/>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4F7D33E1-2CBB-7A40-81E4-1AE1F55809AA}"/>
              </a:ext>
            </a:extLst>
          </p:cNvPr>
          <p:cNvSpPr/>
          <p:nvPr/>
        </p:nvSpPr>
        <p:spPr>
          <a:xfrm>
            <a:off x="6432377" y="2140504"/>
            <a:ext cx="5538254" cy="575025"/>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solidFill>
                  <a:srgbClr val="C00000"/>
                </a:solidFill>
              </a:rPr>
              <a:t>API Gateway</a:t>
            </a:r>
          </a:p>
        </p:txBody>
      </p:sp>
      <p:sp>
        <p:nvSpPr>
          <p:cNvPr id="167" name="Rounded Rectangle 166">
            <a:extLst>
              <a:ext uri="{FF2B5EF4-FFF2-40B4-BE49-F238E27FC236}">
                <a16:creationId xmlns:a16="http://schemas.microsoft.com/office/drawing/2014/main" id="{11D50426-ABAB-7F48-BA82-1E510DD93ECF}"/>
              </a:ext>
            </a:extLst>
          </p:cNvPr>
          <p:cNvSpPr/>
          <p:nvPr/>
        </p:nvSpPr>
        <p:spPr>
          <a:xfrm>
            <a:off x="8015686" y="1239381"/>
            <a:ext cx="2418841" cy="470678"/>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dirty="0"/>
              <a:t>Store Web App</a:t>
            </a:r>
          </a:p>
        </p:txBody>
      </p:sp>
      <p:cxnSp>
        <p:nvCxnSpPr>
          <p:cNvPr id="168" name="Curved Connector 167">
            <a:extLst>
              <a:ext uri="{FF2B5EF4-FFF2-40B4-BE49-F238E27FC236}">
                <a16:creationId xmlns:a16="http://schemas.microsoft.com/office/drawing/2014/main" id="{DEB3DFAB-78AA-9845-9AE2-7FC76BE4F6D7}"/>
              </a:ext>
            </a:extLst>
          </p:cNvPr>
          <p:cNvCxnSpPr>
            <a:cxnSpLocks/>
            <a:stCxn id="167" idx="1"/>
            <a:endCxn id="71" idx="3"/>
          </p:cNvCxnSpPr>
          <p:nvPr/>
        </p:nvCxnSpPr>
        <p:spPr>
          <a:xfrm rot="10800000" flipV="1">
            <a:off x="7051638" y="1474719"/>
            <a:ext cx="964048" cy="2020435"/>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838DED82-D90C-924A-942F-0A70E2368D53}"/>
              </a:ext>
            </a:extLst>
          </p:cNvPr>
          <p:cNvSpPr txBox="1"/>
          <p:nvPr/>
        </p:nvSpPr>
        <p:spPr>
          <a:xfrm>
            <a:off x="6979494" y="1364586"/>
            <a:ext cx="801823" cy="253916"/>
          </a:xfrm>
          <a:prstGeom prst="rect">
            <a:avLst/>
          </a:prstGeom>
          <a:noFill/>
        </p:spPr>
        <p:txBody>
          <a:bodyPr wrap="square" rtlCol="0">
            <a:spAutoFit/>
          </a:bodyPr>
          <a:lstStyle/>
          <a:p>
            <a:r>
              <a:rPr lang="en-GB" sz="1050" dirty="0"/>
              <a:t>HTTP/JSON</a:t>
            </a:r>
          </a:p>
        </p:txBody>
      </p:sp>
      <p:cxnSp>
        <p:nvCxnSpPr>
          <p:cNvPr id="172" name="Curved Connector 171">
            <a:extLst>
              <a:ext uri="{FF2B5EF4-FFF2-40B4-BE49-F238E27FC236}">
                <a16:creationId xmlns:a16="http://schemas.microsoft.com/office/drawing/2014/main" id="{CA1F19EF-86F2-AF42-AA58-67197B20E250}"/>
              </a:ext>
            </a:extLst>
          </p:cNvPr>
          <p:cNvCxnSpPr>
            <a:cxnSpLocks/>
            <a:stCxn id="71" idx="3"/>
          </p:cNvCxnSpPr>
          <p:nvPr/>
        </p:nvCxnSpPr>
        <p:spPr>
          <a:xfrm rot="5400000" flipH="1" flipV="1">
            <a:off x="6798201" y="1963498"/>
            <a:ext cx="1785094" cy="1278220"/>
          </a:xfrm>
          <a:prstGeom prst="curved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2CBF81DD-73B3-F641-BF7D-167A76FF1B19}"/>
              </a:ext>
            </a:extLst>
          </p:cNvPr>
          <p:cNvSpPr txBox="1"/>
          <p:nvPr/>
        </p:nvSpPr>
        <p:spPr>
          <a:xfrm>
            <a:off x="7645586" y="1702747"/>
            <a:ext cx="705642" cy="415498"/>
          </a:xfrm>
          <a:prstGeom prst="rect">
            <a:avLst/>
          </a:prstGeom>
          <a:noFill/>
        </p:spPr>
        <p:txBody>
          <a:bodyPr wrap="none" rtlCol="0">
            <a:spAutoFit/>
          </a:bodyPr>
          <a:lstStyle/>
          <a:p>
            <a:r>
              <a:rPr lang="en-GB" sz="1050" dirty="0"/>
              <a:t>HTTP 202</a:t>
            </a:r>
          </a:p>
          <a:p>
            <a:r>
              <a:rPr lang="en-GB" sz="1050" dirty="0"/>
              <a:t>Accepted</a:t>
            </a:r>
          </a:p>
        </p:txBody>
      </p:sp>
      <p:cxnSp>
        <p:nvCxnSpPr>
          <p:cNvPr id="180" name="Curved Connector 179">
            <a:extLst>
              <a:ext uri="{FF2B5EF4-FFF2-40B4-BE49-F238E27FC236}">
                <a16:creationId xmlns:a16="http://schemas.microsoft.com/office/drawing/2014/main" id="{DD30309C-C65F-A145-BC3F-EDDDA72EB46A}"/>
              </a:ext>
            </a:extLst>
          </p:cNvPr>
          <p:cNvCxnSpPr>
            <a:cxnSpLocks/>
            <a:stCxn id="161" idx="3"/>
            <a:endCxn id="167" idx="3"/>
          </p:cNvCxnSpPr>
          <p:nvPr/>
        </p:nvCxnSpPr>
        <p:spPr>
          <a:xfrm rot="16200000" flipV="1">
            <a:off x="9742124" y="2167124"/>
            <a:ext cx="2027749" cy="642941"/>
          </a:xfrm>
          <a:prstGeom prst="curvedConnector2">
            <a:avLst/>
          </a:prstGeom>
          <a:ln>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3" name="TextBox 182">
            <a:extLst>
              <a:ext uri="{FF2B5EF4-FFF2-40B4-BE49-F238E27FC236}">
                <a16:creationId xmlns:a16="http://schemas.microsoft.com/office/drawing/2014/main" id="{692E0AAD-8435-C74A-81B9-8741B79E4EED}"/>
              </a:ext>
            </a:extLst>
          </p:cNvPr>
          <p:cNvSpPr txBox="1"/>
          <p:nvPr/>
        </p:nvSpPr>
        <p:spPr>
          <a:xfrm>
            <a:off x="10858485" y="1362631"/>
            <a:ext cx="969053" cy="738664"/>
          </a:xfrm>
          <a:prstGeom prst="rect">
            <a:avLst/>
          </a:prstGeom>
          <a:noFill/>
        </p:spPr>
        <p:txBody>
          <a:bodyPr wrap="square" rtlCol="0">
            <a:spAutoFit/>
          </a:bodyPr>
          <a:lstStyle/>
          <a:p>
            <a:r>
              <a:rPr lang="en-GB" sz="1050" dirty="0"/>
              <a:t>Outcome</a:t>
            </a:r>
          </a:p>
          <a:p>
            <a:r>
              <a:rPr lang="en-GB" sz="1050" dirty="0"/>
              <a:t>(</a:t>
            </a:r>
            <a:r>
              <a:rPr lang="en-GB" sz="1050" dirty="0" err="1"/>
              <a:t>Websocket</a:t>
            </a:r>
            <a:r>
              <a:rPr lang="en-GB" sz="1050" dirty="0"/>
              <a:t>, pushNot or Pull) </a:t>
            </a:r>
          </a:p>
        </p:txBody>
      </p:sp>
      <p:cxnSp>
        <p:nvCxnSpPr>
          <p:cNvPr id="185" name="Straight Connector 184">
            <a:extLst>
              <a:ext uri="{FF2B5EF4-FFF2-40B4-BE49-F238E27FC236}">
                <a16:creationId xmlns:a16="http://schemas.microsoft.com/office/drawing/2014/main" id="{21947CCB-CBCB-DD47-AD98-E922F0CD5C43}"/>
              </a:ext>
            </a:extLst>
          </p:cNvPr>
          <p:cNvCxnSpPr/>
          <p:nvPr/>
        </p:nvCxnSpPr>
        <p:spPr>
          <a:xfrm>
            <a:off x="6074230" y="431075"/>
            <a:ext cx="0" cy="6248497"/>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897878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Rectangle 69">
            <a:extLst>
              <a:ext uri="{FF2B5EF4-FFF2-40B4-BE49-F238E27FC236}">
                <a16:creationId xmlns:a16="http://schemas.microsoft.com/office/drawing/2014/main" id="{3F9F0F97-F7BC-C74E-B882-843564EC9458}"/>
              </a:ext>
            </a:extLst>
          </p:cNvPr>
          <p:cNvSpPr/>
          <p:nvPr/>
        </p:nvSpPr>
        <p:spPr>
          <a:xfrm>
            <a:off x="24514" y="0"/>
            <a:ext cx="3541932" cy="584775"/>
          </a:xfrm>
          <a:prstGeom prst="rect">
            <a:avLst/>
          </a:prstGeom>
        </p:spPr>
        <p:txBody>
          <a:bodyPr wrap="none">
            <a:spAutoFit/>
          </a:bodyPr>
          <a:lstStyle/>
          <a:p>
            <a:r>
              <a:rPr lang="en-US" sz="3200" dirty="0"/>
              <a:t>Orders Microservice</a:t>
            </a:r>
            <a:endParaRPr lang="en-GB" sz="3200" dirty="0"/>
          </a:p>
        </p:txBody>
      </p:sp>
      <p:sp>
        <p:nvSpPr>
          <p:cNvPr id="8" name="Rectangle 7">
            <a:extLst>
              <a:ext uri="{FF2B5EF4-FFF2-40B4-BE49-F238E27FC236}">
                <a16:creationId xmlns:a16="http://schemas.microsoft.com/office/drawing/2014/main" id="{1DD2FF19-48AD-0145-85F7-5BA91FCC2B63}"/>
              </a:ext>
            </a:extLst>
          </p:cNvPr>
          <p:cNvSpPr/>
          <p:nvPr/>
        </p:nvSpPr>
        <p:spPr>
          <a:xfrm>
            <a:off x="24514" y="428065"/>
            <a:ext cx="5399042" cy="369332"/>
          </a:xfrm>
          <a:prstGeom prst="rect">
            <a:avLst/>
          </a:prstGeom>
        </p:spPr>
        <p:txBody>
          <a:bodyPr wrap="none">
            <a:spAutoFit/>
          </a:bodyPr>
          <a:lstStyle/>
          <a:p>
            <a:r>
              <a:rPr lang="en-GB" dirty="0"/>
              <a:t>Built using MEON (Mongo, Express, Oracle JET, </a:t>
            </a:r>
            <a:r>
              <a:rPr lang="en-GB" dirty="0" err="1"/>
              <a:t>Node.JS</a:t>
            </a:r>
            <a:r>
              <a:rPr lang="en-GB" dirty="0"/>
              <a:t>)</a:t>
            </a:r>
          </a:p>
        </p:txBody>
      </p:sp>
      <p:grpSp>
        <p:nvGrpSpPr>
          <p:cNvPr id="27" name="Group 26">
            <a:extLst>
              <a:ext uri="{FF2B5EF4-FFF2-40B4-BE49-F238E27FC236}">
                <a16:creationId xmlns:a16="http://schemas.microsoft.com/office/drawing/2014/main" id="{299301C1-4656-9B4A-A140-D8F38C047C18}"/>
              </a:ext>
            </a:extLst>
          </p:cNvPr>
          <p:cNvGrpSpPr/>
          <p:nvPr/>
        </p:nvGrpSpPr>
        <p:grpSpPr>
          <a:xfrm>
            <a:off x="1960015" y="5675543"/>
            <a:ext cx="3830629" cy="1203085"/>
            <a:chOff x="7806196" y="343649"/>
            <a:chExt cx="3830629" cy="1203085"/>
          </a:xfrm>
        </p:grpSpPr>
        <p:sp>
          <p:nvSpPr>
            <p:cNvPr id="104" name="Cloud 103">
              <a:extLst>
                <a:ext uri="{FF2B5EF4-FFF2-40B4-BE49-F238E27FC236}">
                  <a16:creationId xmlns:a16="http://schemas.microsoft.com/office/drawing/2014/main" id="{49818BFA-DEAF-0246-A02D-24D6636EFE67}"/>
                </a:ext>
              </a:extLst>
            </p:cNvPr>
            <p:cNvSpPr/>
            <p:nvPr/>
          </p:nvSpPr>
          <p:spPr>
            <a:xfrm>
              <a:off x="8945876" y="397526"/>
              <a:ext cx="2690949" cy="1149208"/>
            </a:xfrm>
            <a:prstGeom prst="clou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Cloud 8">
              <a:extLst>
                <a:ext uri="{FF2B5EF4-FFF2-40B4-BE49-F238E27FC236}">
                  <a16:creationId xmlns:a16="http://schemas.microsoft.com/office/drawing/2014/main" id="{F229A9D4-D0EE-724E-A575-147BAD5FD657}"/>
                </a:ext>
              </a:extLst>
            </p:cNvPr>
            <p:cNvSpPr/>
            <p:nvPr/>
          </p:nvSpPr>
          <p:spPr>
            <a:xfrm>
              <a:off x="7806196" y="343649"/>
              <a:ext cx="2690949" cy="1149208"/>
            </a:xfrm>
            <a:prstGeom prst="cloud">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3" name="Cube 102">
              <a:extLst>
                <a:ext uri="{FF2B5EF4-FFF2-40B4-BE49-F238E27FC236}">
                  <a16:creationId xmlns:a16="http://schemas.microsoft.com/office/drawing/2014/main" id="{7285512E-9CD5-D949-87F3-1A5C9BEB723B}"/>
                </a:ext>
              </a:extLst>
            </p:cNvPr>
            <p:cNvSpPr/>
            <p:nvPr/>
          </p:nvSpPr>
          <p:spPr>
            <a:xfrm>
              <a:off x="8329441" y="663958"/>
              <a:ext cx="2692562" cy="522943"/>
            </a:xfrm>
            <a:prstGeom prst="cube">
              <a:avLst>
                <a:gd name="adj" fmla="val 532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accent1">
                      <a:lumMod val="50000"/>
                    </a:schemeClr>
                  </a:solidFill>
                </a:rPr>
                <a:t>Event Hub CS</a:t>
              </a:r>
            </a:p>
          </p:txBody>
        </p:sp>
      </p:grpSp>
      <p:sp>
        <p:nvSpPr>
          <p:cNvPr id="10" name="Rounded Rectangle 9">
            <a:extLst>
              <a:ext uri="{FF2B5EF4-FFF2-40B4-BE49-F238E27FC236}">
                <a16:creationId xmlns:a16="http://schemas.microsoft.com/office/drawing/2014/main" id="{0E99F506-8FB3-014B-8947-F2CE4EB28C6D}"/>
              </a:ext>
            </a:extLst>
          </p:cNvPr>
          <p:cNvSpPr/>
          <p:nvPr/>
        </p:nvSpPr>
        <p:spPr>
          <a:xfrm>
            <a:off x="706411" y="990328"/>
            <a:ext cx="6015564" cy="45287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p>
        </p:txBody>
      </p:sp>
      <p:sp>
        <p:nvSpPr>
          <p:cNvPr id="95" name="Cube 94">
            <a:extLst>
              <a:ext uri="{FF2B5EF4-FFF2-40B4-BE49-F238E27FC236}">
                <a16:creationId xmlns:a16="http://schemas.microsoft.com/office/drawing/2014/main" id="{37C591F3-A0A5-664D-827C-D8979A53EA79}"/>
              </a:ext>
            </a:extLst>
          </p:cNvPr>
          <p:cNvSpPr/>
          <p:nvPr/>
        </p:nvSpPr>
        <p:spPr>
          <a:xfrm>
            <a:off x="3055219" y="4244014"/>
            <a:ext cx="1312877" cy="1158445"/>
          </a:xfrm>
          <a:prstGeom prst="cube">
            <a:avLst>
              <a:gd name="adj" fmla="val 532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sz="1400" dirty="0">
                <a:solidFill>
                  <a:schemeClr val="accent1">
                    <a:lumMod val="50000"/>
                  </a:schemeClr>
                </a:solidFill>
              </a:rPr>
              <a:t>Container</a:t>
            </a:r>
          </a:p>
        </p:txBody>
      </p:sp>
      <p:sp>
        <p:nvSpPr>
          <p:cNvPr id="2" name="Cube 1">
            <a:extLst>
              <a:ext uri="{FF2B5EF4-FFF2-40B4-BE49-F238E27FC236}">
                <a16:creationId xmlns:a16="http://schemas.microsoft.com/office/drawing/2014/main" id="{18056E81-5825-C145-9450-C94D55BCB7D7}"/>
              </a:ext>
            </a:extLst>
          </p:cNvPr>
          <p:cNvSpPr/>
          <p:nvPr/>
        </p:nvSpPr>
        <p:spPr>
          <a:xfrm>
            <a:off x="892247" y="2976752"/>
            <a:ext cx="1312877" cy="1158445"/>
          </a:xfrm>
          <a:prstGeom prst="cube">
            <a:avLst>
              <a:gd name="adj" fmla="val 532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sz="1400" dirty="0">
                <a:solidFill>
                  <a:schemeClr val="accent1">
                    <a:lumMod val="50000"/>
                  </a:schemeClr>
                </a:solidFill>
              </a:rPr>
              <a:t>Container</a:t>
            </a:r>
          </a:p>
        </p:txBody>
      </p:sp>
      <p:sp>
        <p:nvSpPr>
          <p:cNvPr id="72" name="Cube 71">
            <a:extLst>
              <a:ext uri="{FF2B5EF4-FFF2-40B4-BE49-F238E27FC236}">
                <a16:creationId xmlns:a16="http://schemas.microsoft.com/office/drawing/2014/main" id="{228254D5-75EF-284A-B291-C7FF2612C328}"/>
              </a:ext>
            </a:extLst>
          </p:cNvPr>
          <p:cNvSpPr/>
          <p:nvPr/>
        </p:nvSpPr>
        <p:spPr>
          <a:xfrm>
            <a:off x="3047776" y="2976752"/>
            <a:ext cx="1312877" cy="1158445"/>
          </a:xfrm>
          <a:prstGeom prst="cube">
            <a:avLst>
              <a:gd name="adj" fmla="val 532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sz="1400" dirty="0">
                <a:solidFill>
                  <a:schemeClr val="accent1">
                    <a:lumMod val="50000"/>
                  </a:schemeClr>
                </a:solidFill>
              </a:rPr>
              <a:t>Container</a:t>
            </a:r>
          </a:p>
        </p:txBody>
      </p:sp>
      <p:sp>
        <p:nvSpPr>
          <p:cNvPr id="73" name="Cube 72">
            <a:extLst>
              <a:ext uri="{FF2B5EF4-FFF2-40B4-BE49-F238E27FC236}">
                <a16:creationId xmlns:a16="http://schemas.microsoft.com/office/drawing/2014/main" id="{82E5DC3D-1364-BA4C-A9E8-1F9BD89C2867}"/>
              </a:ext>
            </a:extLst>
          </p:cNvPr>
          <p:cNvSpPr/>
          <p:nvPr/>
        </p:nvSpPr>
        <p:spPr>
          <a:xfrm>
            <a:off x="5203304" y="2976752"/>
            <a:ext cx="1312877" cy="1158445"/>
          </a:xfrm>
          <a:prstGeom prst="cube">
            <a:avLst>
              <a:gd name="adj" fmla="val 532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sz="1400" dirty="0">
                <a:solidFill>
                  <a:schemeClr val="accent1">
                    <a:lumMod val="50000"/>
                  </a:schemeClr>
                </a:solidFill>
              </a:rPr>
              <a:t>Container</a:t>
            </a:r>
          </a:p>
        </p:txBody>
      </p:sp>
      <p:grpSp>
        <p:nvGrpSpPr>
          <p:cNvPr id="4" name="Group 3">
            <a:extLst>
              <a:ext uri="{FF2B5EF4-FFF2-40B4-BE49-F238E27FC236}">
                <a16:creationId xmlns:a16="http://schemas.microsoft.com/office/drawing/2014/main" id="{A5938D20-61CC-D346-BB7C-734EE278E12A}"/>
              </a:ext>
            </a:extLst>
          </p:cNvPr>
          <p:cNvGrpSpPr/>
          <p:nvPr/>
        </p:nvGrpSpPr>
        <p:grpSpPr>
          <a:xfrm>
            <a:off x="1128924" y="3145756"/>
            <a:ext cx="839525" cy="691034"/>
            <a:chOff x="1293138" y="3261860"/>
            <a:chExt cx="1019077" cy="838828"/>
          </a:xfrm>
        </p:grpSpPr>
        <p:sp>
          <p:nvSpPr>
            <p:cNvPr id="81" name="Hexagon 80">
              <a:extLst>
                <a:ext uri="{FF2B5EF4-FFF2-40B4-BE49-F238E27FC236}">
                  <a16:creationId xmlns:a16="http://schemas.microsoft.com/office/drawing/2014/main" id="{71A833F5-AAF7-A646-BA41-AF6284D20C99}"/>
                </a:ext>
              </a:extLst>
            </p:cNvPr>
            <p:cNvSpPr/>
            <p:nvPr/>
          </p:nvSpPr>
          <p:spPr>
            <a:xfrm rot="5400000">
              <a:off x="1383262" y="3248993"/>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dirty="0">
                <a:solidFill>
                  <a:schemeClr val="accent6">
                    <a:lumMod val="50000"/>
                  </a:schemeClr>
                </a:solidFill>
              </a:endParaRPr>
            </a:p>
          </p:txBody>
        </p:sp>
        <p:sp>
          <p:nvSpPr>
            <p:cNvPr id="3" name="TextBox 2">
              <a:extLst>
                <a:ext uri="{FF2B5EF4-FFF2-40B4-BE49-F238E27FC236}">
                  <a16:creationId xmlns:a16="http://schemas.microsoft.com/office/drawing/2014/main" id="{38329D8C-0EF4-B947-8E4C-902DFB48BB2D}"/>
                </a:ext>
              </a:extLst>
            </p:cNvPr>
            <p:cNvSpPr txBox="1"/>
            <p:nvPr/>
          </p:nvSpPr>
          <p:spPr>
            <a:xfrm>
              <a:off x="1293138" y="3261860"/>
              <a:ext cx="1019077" cy="784564"/>
            </a:xfrm>
            <a:prstGeom prst="rect">
              <a:avLst/>
            </a:prstGeom>
            <a:noFill/>
          </p:spPr>
          <p:txBody>
            <a:bodyPr wrap="none" rtlCol="0">
              <a:spAutoFit/>
            </a:bodyPr>
            <a:lstStyle/>
            <a:p>
              <a:pPr algn="ctr"/>
              <a:r>
                <a:rPr lang="en-GB" sz="1200" dirty="0">
                  <a:solidFill>
                    <a:schemeClr val="accent6">
                      <a:lumMod val="50000"/>
                    </a:schemeClr>
                  </a:solidFill>
                </a:rPr>
                <a:t>Product</a:t>
              </a:r>
            </a:p>
            <a:p>
              <a:pPr algn="ctr"/>
              <a:r>
                <a:rPr lang="en-GB" sz="1200" dirty="0">
                  <a:solidFill>
                    <a:schemeClr val="accent6">
                      <a:lumMod val="50000"/>
                    </a:schemeClr>
                  </a:solidFill>
                </a:rPr>
                <a:t>Subscriber</a:t>
              </a:r>
            </a:p>
            <a:p>
              <a:pPr algn="ctr"/>
              <a:r>
                <a:rPr lang="en-GB" sz="1200" dirty="0">
                  <a:solidFill>
                    <a:schemeClr val="accent6">
                      <a:lumMod val="50000"/>
                    </a:schemeClr>
                  </a:solidFill>
                </a:rPr>
                <a:t>Service</a:t>
              </a:r>
            </a:p>
          </p:txBody>
        </p:sp>
      </p:grpSp>
      <p:grpSp>
        <p:nvGrpSpPr>
          <p:cNvPr id="82" name="Group 81">
            <a:extLst>
              <a:ext uri="{FF2B5EF4-FFF2-40B4-BE49-F238E27FC236}">
                <a16:creationId xmlns:a16="http://schemas.microsoft.com/office/drawing/2014/main" id="{EF27A528-0100-8249-AFBC-FEE04F2D9A2B}"/>
              </a:ext>
            </a:extLst>
          </p:cNvPr>
          <p:cNvGrpSpPr/>
          <p:nvPr/>
        </p:nvGrpSpPr>
        <p:grpSpPr>
          <a:xfrm>
            <a:off x="3348097" y="3154106"/>
            <a:ext cx="712234" cy="691034"/>
            <a:chOff x="1370395" y="3261860"/>
            <a:chExt cx="864562" cy="838828"/>
          </a:xfrm>
        </p:grpSpPr>
        <p:sp>
          <p:nvSpPr>
            <p:cNvPr id="83" name="Hexagon 82">
              <a:extLst>
                <a:ext uri="{FF2B5EF4-FFF2-40B4-BE49-F238E27FC236}">
                  <a16:creationId xmlns:a16="http://schemas.microsoft.com/office/drawing/2014/main" id="{227200C0-1980-0E4D-9F55-5C225E3B9696}"/>
                </a:ext>
              </a:extLst>
            </p:cNvPr>
            <p:cNvSpPr/>
            <p:nvPr/>
          </p:nvSpPr>
          <p:spPr>
            <a:xfrm rot="5400000">
              <a:off x="1383262" y="3248993"/>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dirty="0">
                <a:solidFill>
                  <a:schemeClr val="accent6">
                    <a:lumMod val="50000"/>
                  </a:schemeClr>
                </a:solidFill>
              </a:endParaRPr>
            </a:p>
          </p:txBody>
        </p:sp>
        <p:sp>
          <p:nvSpPr>
            <p:cNvPr id="84" name="TextBox 83">
              <a:extLst>
                <a:ext uri="{FF2B5EF4-FFF2-40B4-BE49-F238E27FC236}">
                  <a16:creationId xmlns:a16="http://schemas.microsoft.com/office/drawing/2014/main" id="{C9851197-74D3-6B43-9C38-A1D6B492D20E}"/>
                </a:ext>
              </a:extLst>
            </p:cNvPr>
            <p:cNvSpPr txBox="1"/>
            <p:nvPr/>
          </p:nvSpPr>
          <p:spPr>
            <a:xfrm>
              <a:off x="1434678" y="3517249"/>
              <a:ext cx="735996" cy="336242"/>
            </a:xfrm>
            <a:prstGeom prst="rect">
              <a:avLst/>
            </a:prstGeom>
            <a:noFill/>
          </p:spPr>
          <p:txBody>
            <a:bodyPr wrap="none" rtlCol="0">
              <a:spAutoFit/>
            </a:bodyPr>
            <a:lstStyle/>
            <a:p>
              <a:pPr algn="ctr"/>
              <a:r>
                <a:rPr lang="en-GB" sz="1200" dirty="0">
                  <a:solidFill>
                    <a:schemeClr val="accent6">
                      <a:lumMod val="50000"/>
                    </a:schemeClr>
                  </a:solidFill>
                </a:rPr>
                <a:t>Orders</a:t>
              </a:r>
            </a:p>
          </p:txBody>
        </p:sp>
      </p:grpSp>
      <p:grpSp>
        <p:nvGrpSpPr>
          <p:cNvPr id="85" name="Group 84">
            <a:extLst>
              <a:ext uri="{FF2B5EF4-FFF2-40B4-BE49-F238E27FC236}">
                <a16:creationId xmlns:a16="http://schemas.microsoft.com/office/drawing/2014/main" id="{E8007B03-1D74-4C49-809B-92D4CCF01B1D}"/>
              </a:ext>
            </a:extLst>
          </p:cNvPr>
          <p:cNvGrpSpPr/>
          <p:nvPr/>
        </p:nvGrpSpPr>
        <p:grpSpPr>
          <a:xfrm>
            <a:off x="5484064" y="3145755"/>
            <a:ext cx="752834" cy="696414"/>
            <a:chOff x="1346649" y="3255329"/>
            <a:chExt cx="913846" cy="845359"/>
          </a:xfrm>
        </p:grpSpPr>
        <p:sp>
          <p:nvSpPr>
            <p:cNvPr id="86" name="Hexagon 85">
              <a:extLst>
                <a:ext uri="{FF2B5EF4-FFF2-40B4-BE49-F238E27FC236}">
                  <a16:creationId xmlns:a16="http://schemas.microsoft.com/office/drawing/2014/main" id="{20EE38E7-FD01-284D-858C-7B441E76866C}"/>
                </a:ext>
              </a:extLst>
            </p:cNvPr>
            <p:cNvSpPr/>
            <p:nvPr/>
          </p:nvSpPr>
          <p:spPr>
            <a:xfrm rot="5400000">
              <a:off x="1383262" y="3248993"/>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dirty="0">
                <a:solidFill>
                  <a:schemeClr val="accent6">
                    <a:lumMod val="50000"/>
                  </a:schemeClr>
                </a:solidFill>
              </a:endParaRPr>
            </a:p>
          </p:txBody>
        </p:sp>
        <p:sp>
          <p:nvSpPr>
            <p:cNvPr id="87" name="TextBox 86">
              <a:extLst>
                <a:ext uri="{FF2B5EF4-FFF2-40B4-BE49-F238E27FC236}">
                  <a16:creationId xmlns:a16="http://schemas.microsoft.com/office/drawing/2014/main" id="{44DDEAE4-F0BA-7A4A-AFAE-46297567841E}"/>
                </a:ext>
              </a:extLst>
            </p:cNvPr>
            <p:cNvSpPr txBox="1"/>
            <p:nvPr/>
          </p:nvSpPr>
          <p:spPr>
            <a:xfrm>
              <a:off x="1346649" y="3255329"/>
              <a:ext cx="913846" cy="784565"/>
            </a:xfrm>
            <a:prstGeom prst="rect">
              <a:avLst/>
            </a:prstGeom>
            <a:noFill/>
          </p:spPr>
          <p:txBody>
            <a:bodyPr wrap="none" rtlCol="0">
              <a:spAutoFit/>
            </a:bodyPr>
            <a:lstStyle/>
            <a:p>
              <a:pPr algn="ctr"/>
              <a:r>
                <a:rPr lang="en-GB" sz="1200" dirty="0">
                  <a:solidFill>
                    <a:schemeClr val="accent6">
                      <a:lumMod val="50000"/>
                    </a:schemeClr>
                  </a:solidFill>
                </a:rPr>
                <a:t> Order</a:t>
              </a:r>
            </a:p>
            <a:p>
              <a:pPr algn="ctr"/>
              <a:r>
                <a:rPr lang="en-GB" sz="1200" dirty="0">
                  <a:solidFill>
                    <a:schemeClr val="accent6">
                      <a:lumMod val="50000"/>
                    </a:schemeClr>
                  </a:solidFill>
                </a:rPr>
                <a:t>Producer</a:t>
              </a:r>
            </a:p>
            <a:p>
              <a:pPr algn="ctr"/>
              <a:r>
                <a:rPr lang="en-GB" sz="1200" dirty="0">
                  <a:solidFill>
                    <a:schemeClr val="accent6">
                      <a:lumMod val="50000"/>
                    </a:schemeClr>
                  </a:solidFill>
                </a:rPr>
                <a:t>Service</a:t>
              </a:r>
            </a:p>
          </p:txBody>
        </p:sp>
      </p:grpSp>
      <p:sp>
        <p:nvSpPr>
          <p:cNvPr id="5" name="Can 4">
            <a:extLst>
              <a:ext uri="{FF2B5EF4-FFF2-40B4-BE49-F238E27FC236}">
                <a16:creationId xmlns:a16="http://schemas.microsoft.com/office/drawing/2014/main" id="{88061B8F-B36F-EF49-BD1D-C342A5CB5228}"/>
              </a:ext>
            </a:extLst>
          </p:cNvPr>
          <p:cNvSpPr/>
          <p:nvPr/>
        </p:nvSpPr>
        <p:spPr>
          <a:xfrm>
            <a:off x="3313490" y="4436512"/>
            <a:ext cx="796335" cy="602631"/>
          </a:xfrm>
          <a:prstGeom prst="can">
            <a:avLst/>
          </a:prstGeom>
          <a:ln>
            <a:noFill/>
          </a:ln>
        </p:spPr>
        <p:style>
          <a:lnRef idx="1">
            <a:schemeClr val="accent6"/>
          </a:lnRef>
          <a:fillRef idx="2">
            <a:schemeClr val="accent6"/>
          </a:fillRef>
          <a:effectRef idx="1">
            <a:schemeClr val="accent6"/>
          </a:effectRef>
          <a:fontRef idx="minor">
            <a:schemeClr val="dk1"/>
          </a:fontRef>
        </p:style>
        <p:txBody>
          <a:bodyPr vert="horz" lIns="0" tIns="0" rIns="0" bIns="0" rtlCol="0" anchor="ctr"/>
          <a:lstStyle/>
          <a:p>
            <a:pPr algn="ctr"/>
            <a:r>
              <a:rPr lang="en-GB" sz="1200" dirty="0">
                <a:solidFill>
                  <a:schemeClr val="accent6">
                    <a:lumMod val="50000"/>
                  </a:schemeClr>
                </a:solidFill>
              </a:rPr>
              <a:t>Mongo</a:t>
            </a:r>
          </a:p>
        </p:txBody>
      </p:sp>
      <p:sp>
        <p:nvSpPr>
          <p:cNvPr id="90" name="Cube 89">
            <a:extLst>
              <a:ext uri="{FF2B5EF4-FFF2-40B4-BE49-F238E27FC236}">
                <a16:creationId xmlns:a16="http://schemas.microsoft.com/office/drawing/2014/main" id="{FB2D3E55-0053-CB4F-802A-046A1AD6A1AA}"/>
              </a:ext>
            </a:extLst>
          </p:cNvPr>
          <p:cNvSpPr/>
          <p:nvPr/>
        </p:nvSpPr>
        <p:spPr>
          <a:xfrm>
            <a:off x="892247" y="2440061"/>
            <a:ext cx="5623934" cy="393252"/>
          </a:xfrm>
          <a:prstGeom prst="cube">
            <a:avLst>
              <a:gd name="adj" fmla="val 532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sz="1400" dirty="0">
                <a:solidFill>
                  <a:schemeClr val="accent1">
                    <a:lumMod val="50000"/>
                  </a:schemeClr>
                </a:solidFill>
              </a:rPr>
              <a:t>Ingress Load Balancer (NGINE)</a:t>
            </a:r>
          </a:p>
        </p:txBody>
      </p:sp>
      <p:sp>
        <p:nvSpPr>
          <p:cNvPr id="98" name="Cube 97">
            <a:extLst>
              <a:ext uri="{FF2B5EF4-FFF2-40B4-BE49-F238E27FC236}">
                <a16:creationId xmlns:a16="http://schemas.microsoft.com/office/drawing/2014/main" id="{AACB4763-02CD-9C4E-8395-7743898D0740}"/>
              </a:ext>
            </a:extLst>
          </p:cNvPr>
          <p:cNvSpPr/>
          <p:nvPr/>
        </p:nvSpPr>
        <p:spPr>
          <a:xfrm>
            <a:off x="3058537" y="1155385"/>
            <a:ext cx="1312877" cy="1158445"/>
          </a:xfrm>
          <a:prstGeom prst="cube">
            <a:avLst>
              <a:gd name="adj" fmla="val 532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400" dirty="0">
                <a:solidFill>
                  <a:schemeClr val="accent1">
                    <a:lumMod val="50000"/>
                  </a:schemeClr>
                </a:solidFill>
              </a:rPr>
              <a:t>Container</a:t>
            </a:r>
          </a:p>
        </p:txBody>
      </p:sp>
      <p:grpSp>
        <p:nvGrpSpPr>
          <p:cNvPr id="99" name="Group 98">
            <a:extLst>
              <a:ext uri="{FF2B5EF4-FFF2-40B4-BE49-F238E27FC236}">
                <a16:creationId xmlns:a16="http://schemas.microsoft.com/office/drawing/2014/main" id="{31EFB1AA-D34B-2B4D-93BC-BD2230906895}"/>
              </a:ext>
            </a:extLst>
          </p:cNvPr>
          <p:cNvGrpSpPr/>
          <p:nvPr/>
        </p:nvGrpSpPr>
        <p:grpSpPr>
          <a:xfrm>
            <a:off x="3358859" y="1512650"/>
            <a:ext cx="712234" cy="691034"/>
            <a:chOff x="1370395" y="3261860"/>
            <a:chExt cx="864562" cy="838828"/>
          </a:xfrm>
        </p:grpSpPr>
        <p:sp>
          <p:nvSpPr>
            <p:cNvPr id="100" name="Hexagon 99">
              <a:extLst>
                <a:ext uri="{FF2B5EF4-FFF2-40B4-BE49-F238E27FC236}">
                  <a16:creationId xmlns:a16="http://schemas.microsoft.com/office/drawing/2014/main" id="{747D9FDC-FECA-3443-945F-0718EF1CAF5C}"/>
                </a:ext>
              </a:extLst>
            </p:cNvPr>
            <p:cNvSpPr/>
            <p:nvPr/>
          </p:nvSpPr>
          <p:spPr>
            <a:xfrm rot="5400000">
              <a:off x="1383262" y="3248993"/>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dirty="0">
                <a:solidFill>
                  <a:schemeClr val="accent6">
                    <a:lumMod val="50000"/>
                  </a:schemeClr>
                </a:solidFill>
              </a:endParaRPr>
            </a:p>
          </p:txBody>
        </p:sp>
        <p:sp>
          <p:nvSpPr>
            <p:cNvPr id="101" name="TextBox 100">
              <a:extLst>
                <a:ext uri="{FF2B5EF4-FFF2-40B4-BE49-F238E27FC236}">
                  <a16:creationId xmlns:a16="http://schemas.microsoft.com/office/drawing/2014/main" id="{D3F9AA45-BF2C-8F4B-8886-87940C676BFC}"/>
                </a:ext>
              </a:extLst>
            </p:cNvPr>
            <p:cNvSpPr txBox="1"/>
            <p:nvPr/>
          </p:nvSpPr>
          <p:spPr>
            <a:xfrm>
              <a:off x="1434677" y="3411283"/>
              <a:ext cx="735996" cy="560403"/>
            </a:xfrm>
            <a:prstGeom prst="rect">
              <a:avLst/>
            </a:prstGeom>
            <a:noFill/>
          </p:spPr>
          <p:txBody>
            <a:bodyPr wrap="none" rtlCol="0">
              <a:spAutoFit/>
            </a:bodyPr>
            <a:lstStyle/>
            <a:p>
              <a:pPr algn="ctr"/>
              <a:r>
                <a:rPr lang="en-GB" sz="1200" dirty="0">
                  <a:solidFill>
                    <a:schemeClr val="accent6">
                      <a:lumMod val="50000"/>
                    </a:schemeClr>
                  </a:solidFill>
                </a:rPr>
                <a:t>Orders</a:t>
              </a:r>
            </a:p>
            <a:p>
              <a:pPr algn="ctr"/>
              <a:r>
                <a:rPr lang="en-GB" sz="1200" dirty="0">
                  <a:solidFill>
                    <a:schemeClr val="accent6">
                      <a:lumMod val="50000"/>
                    </a:schemeClr>
                  </a:solidFill>
                </a:rPr>
                <a:t>UI</a:t>
              </a:r>
            </a:p>
          </p:txBody>
        </p:sp>
      </p:grpSp>
      <p:sp>
        <p:nvSpPr>
          <p:cNvPr id="11" name="TextBox 10">
            <a:extLst>
              <a:ext uri="{FF2B5EF4-FFF2-40B4-BE49-F238E27FC236}">
                <a16:creationId xmlns:a16="http://schemas.microsoft.com/office/drawing/2014/main" id="{B450DBB0-0BDA-DD41-BA1A-F2450658CC04}"/>
              </a:ext>
            </a:extLst>
          </p:cNvPr>
          <p:cNvSpPr txBox="1"/>
          <p:nvPr/>
        </p:nvSpPr>
        <p:spPr>
          <a:xfrm>
            <a:off x="1061180" y="1072541"/>
            <a:ext cx="1906685" cy="954107"/>
          </a:xfrm>
          <a:prstGeom prst="rect">
            <a:avLst/>
          </a:prstGeom>
          <a:noFill/>
        </p:spPr>
        <p:txBody>
          <a:bodyPr wrap="square" rtlCol="0">
            <a:spAutoFit/>
          </a:bodyPr>
          <a:lstStyle/>
          <a:p>
            <a:r>
              <a:rPr lang="en-GB" sz="1400" dirty="0">
                <a:solidFill>
                  <a:schemeClr val="accent1">
                    <a:lumMod val="50000"/>
                  </a:schemeClr>
                </a:solidFill>
              </a:rPr>
              <a:t>Kubernetes </a:t>
            </a:r>
          </a:p>
          <a:p>
            <a:r>
              <a:rPr lang="en-GB" sz="1400" dirty="0">
                <a:solidFill>
                  <a:schemeClr val="accent1">
                    <a:lumMod val="50000"/>
                  </a:schemeClr>
                </a:solidFill>
              </a:rPr>
              <a:t>Orders MS</a:t>
            </a:r>
          </a:p>
          <a:p>
            <a:r>
              <a:rPr lang="en-GB" sz="1400" dirty="0">
                <a:solidFill>
                  <a:schemeClr val="accent1">
                    <a:lumMod val="50000"/>
                  </a:schemeClr>
                </a:solidFill>
              </a:rPr>
              <a:t>Namespace</a:t>
            </a:r>
          </a:p>
          <a:p>
            <a:r>
              <a:rPr lang="en-GB" sz="1400" dirty="0">
                <a:solidFill>
                  <a:schemeClr val="accent1">
                    <a:lumMod val="50000"/>
                  </a:schemeClr>
                </a:solidFill>
              </a:rPr>
              <a:t>(Bounded Context)</a:t>
            </a:r>
          </a:p>
        </p:txBody>
      </p:sp>
      <p:cxnSp>
        <p:nvCxnSpPr>
          <p:cNvPr id="30" name="Curved Connector 29">
            <a:extLst>
              <a:ext uri="{FF2B5EF4-FFF2-40B4-BE49-F238E27FC236}">
                <a16:creationId xmlns:a16="http://schemas.microsoft.com/office/drawing/2014/main" id="{298D874A-12DE-9248-910E-0772EB3FD24D}"/>
              </a:ext>
            </a:extLst>
          </p:cNvPr>
          <p:cNvCxnSpPr>
            <a:stCxn id="103" idx="2"/>
            <a:endCxn id="81" idx="0"/>
          </p:cNvCxnSpPr>
          <p:nvPr/>
        </p:nvCxnSpPr>
        <p:spPr>
          <a:xfrm rot="10800000">
            <a:off x="1548686" y="3836791"/>
            <a:ext cx="934575" cy="2434465"/>
          </a:xfrm>
          <a:prstGeom prst="curvedConnector2">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Curved Connector 113">
            <a:extLst>
              <a:ext uri="{FF2B5EF4-FFF2-40B4-BE49-F238E27FC236}">
                <a16:creationId xmlns:a16="http://schemas.microsoft.com/office/drawing/2014/main" id="{73733881-9199-044E-92E3-50D37601B94E}"/>
              </a:ext>
            </a:extLst>
          </p:cNvPr>
          <p:cNvCxnSpPr>
            <a:cxnSpLocks/>
            <a:stCxn id="3" idx="3"/>
            <a:endCxn id="83" idx="2"/>
          </p:cNvCxnSpPr>
          <p:nvPr/>
        </p:nvCxnSpPr>
        <p:spPr>
          <a:xfrm flipV="1">
            <a:off x="1968449" y="3326865"/>
            <a:ext cx="1379648" cy="142057"/>
          </a:xfrm>
          <a:prstGeom prst="curvedConnector3">
            <a:avLst>
              <a:gd name="adj1" fmla="val 50000"/>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1125ECC-3B42-304F-A264-9406CFF8C04B}"/>
              </a:ext>
            </a:extLst>
          </p:cNvPr>
          <p:cNvSpPr txBox="1"/>
          <p:nvPr/>
        </p:nvSpPr>
        <p:spPr>
          <a:xfrm>
            <a:off x="2205122" y="2946361"/>
            <a:ext cx="942887" cy="430887"/>
          </a:xfrm>
          <a:prstGeom prst="rect">
            <a:avLst/>
          </a:prstGeom>
          <a:noFill/>
        </p:spPr>
        <p:txBody>
          <a:bodyPr wrap="none" rtlCol="0">
            <a:spAutoFit/>
          </a:bodyPr>
          <a:lstStyle/>
          <a:p>
            <a:r>
              <a:rPr lang="en-GB" sz="1050" dirty="0">
                <a:solidFill>
                  <a:schemeClr val="accent1">
                    <a:lumMod val="50000"/>
                  </a:schemeClr>
                </a:solidFill>
              </a:rPr>
              <a:t>HTTP Binding</a:t>
            </a:r>
          </a:p>
          <a:p>
            <a:r>
              <a:rPr lang="en-GB" sz="1050" dirty="0">
                <a:solidFill>
                  <a:schemeClr val="accent1">
                    <a:lumMod val="50000"/>
                  </a:schemeClr>
                </a:solidFill>
              </a:rPr>
              <a:t>(K8S DNS)</a:t>
            </a:r>
          </a:p>
        </p:txBody>
      </p:sp>
      <p:cxnSp>
        <p:nvCxnSpPr>
          <p:cNvPr id="124" name="Curved Connector 123">
            <a:extLst>
              <a:ext uri="{FF2B5EF4-FFF2-40B4-BE49-F238E27FC236}">
                <a16:creationId xmlns:a16="http://schemas.microsoft.com/office/drawing/2014/main" id="{CC5F1A53-B90E-E44B-9DF2-2B89C429E77F}"/>
              </a:ext>
            </a:extLst>
          </p:cNvPr>
          <p:cNvCxnSpPr>
            <a:cxnSpLocks/>
            <a:stCxn id="83" idx="0"/>
            <a:endCxn id="5" idx="1"/>
          </p:cNvCxnSpPr>
          <p:nvPr/>
        </p:nvCxnSpPr>
        <p:spPr>
          <a:xfrm rot="16200000" flipH="1">
            <a:off x="3412250" y="4137104"/>
            <a:ext cx="591372" cy="7444"/>
          </a:xfrm>
          <a:prstGeom prst="curvedConnector3">
            <a:avLst>
              <a:gd name="adj1" fmla="val 50000"/>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Curved Connector 124">
            <a:extLst>
              <a:ext uri="{FF2B5EF4-FFF2-40B4-BE49-F238E27FC236}">
                <a16:creationId xmlns:a16="http://schemas.microsoft.com/office/drawing/2014/main" id="{08E10233-82C1-C944-8CB5-6F6E17751EF1}"/>
              </a:ext>
            </a:extLst>
          </p:cNvPr>
          <p:cNvCxnSpPr>
            <a:cxnSpLocks/>
            <a:stCxn id="83" idx="4"/>
            <a:endCxn id="87" idx="1"/>
          </p:cNvCxnSpPr>
          <p:nvPr/>
        </p:nvCxnSpPr>
        <p:spPr>
          <a:xfrm>
            <a:off x="4060331" y="3326865"/>
            <a:ext cx="1423733" cy="142056"/>
          </a:xfrm>
          <a:prstGeom prst="curvedConnector3">
            <a:avLst>
              <a:gd name="adj1" fmla="val 50000"/>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89E972EC-929F-C74F-B4F4-CF2F45037A01}"/>
              </a:ext>
            </a:extLst>
          </p:cNvPr>
          <p:cNvSpPr txBox="1"/>
          <p:nvPr/>
        </p:nvSpPr>
        <p:spPr>
          <a:xfrm>
            <a:off x="4368096" y="2954906"/>
            <a:ext cx="942887" cy="430887"/>
          </a:xfrm>
          <a:prstGeom prst="rect">
            <a:avLst/>
          </a:prstGeom>
          <a:noFill/>
        </p:spPr>
        <p:txBody>
          <a:bodyPr wrap="none" rtlCol="0">
            <a:spAutoFit/>
          </a:bodyPr>
          <a:lstStyle/>
          <a:p>
            <a:r>
              <a:rPr lang="en-GB" sz="1050" dirty="0">
                <a:solidFill>
                  <a:schemeClr val="accent1">
                    <a:lumMod val="50000"/>
                  </a:schemeClr>
                </a:solidFill>
              </a:rPr>
              <a:t>HTTP Binding</a:t>
            </a:r>
          </a:p>
          <a:p>
            <a:r>
              <a:rPr lang="en-GB" sz="1050" dirty="0">
                <a:solidFill>
                  <a:schemeClr val="accent1">
                    <a:lumMod val="50000"/>
                  </a:schemeClr>
                </a:solidFill>
              </a:rPr>
              <a:t>(K8S DNS)</a:t>
            </a:r>
          </a:p>
        </p:txBody>
      </p:sp>
      <p:cxnSp>
        <p:nvCxnSpPr>
          <p:cNvPr id="127" name="Curved Connector 126">
            <a:extLst>
              <a:ext uri="{FF2B5EF4-FFF2-40B4-BE49-F238E27FC236}">
                <a16:creationId xmlns:a16="http://schemas.microsoft.com/office/drawing/2014/main" id="{8DF65FCB-F0E2-7F48-9582-C3CF8EAA2709}"/>
              </a:ext>
            </a:extLst>
          </p:cNvPr>
          <p:cNvCxnSpPr>
            <a:cxnSpLocks/>
            <a:stCxn id="100" idx="0"/>
            <a:endCxn id="83" idx="3"/>
          </p:cNvCxnSpPr>
          <p:nvPr/>
        </p:nvCxnSpPr>
        <p:spPr>
          <a:xfrm rot="5400000">
            <a:off x="3234384" y="2673514"/>
            <a:ext cx="950422" cy="10762"/>
          </a:xfrm>
          <a:prstGeom prst="curvedConnector3">
            <a:avLst>
              <a:gd name="adj1" fmla="val 50000"/>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Curved Connector 127">
            <a:extLst>
              <a:ext uri="{FF2B5EF4-FFF2-40B4-BE49-F238E27FC236}">
                <a16:creationId xmlns:a16="http://schemas.microsoft.com/office/drawing/2014/main" id="{644DE1AE-9A92-954F-82FF-155885D98A20}"/>
              </a:ext>
            </a:extLst>
          </p:cNvPr>
          <p:cNvCxnSpPr>
            <a:cxnSpLocks/>
            <a:stCxn id="86" idx="0"/>
            <a:endCxn id="103" idx="4"/>
          </p:cNvCxnSpPr>
          <p:nvPr/>
        </p:nvCxnSpPr>
        <p:spPr>
          <a:xfrm rot="5400000">
            <a:off x="4289309" y="4700821"/>
            <a:ext cx="2429086" cy="711783"/>
          </a:xfrm>
          <a:prstGeom prst="curvedConnector2">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C93FB4E8-203D-CD40-8A8E-3D5600602E4E}"/>
              </a:ext>
            </a:extLst>
          </p:cNvPr>
          <p:cNvSpPr/>
          <p:nvPr/>
        </p:nvSpPr>
        <p:spPr>
          <a:xfrm>
            <a:off x="1905688" y="3650031"/>
            <a:ext cx="316984" cy="316984"/>
          </a:xfrm>
          <a:prstGeom prst="ellipse">
            <a:avLst/>
          </a:prstGeom>
          <a:solidFill>
            <a:schemeClr val="accent5">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a:solidFill>
                  <a:schemeClr val="bg1"/>
                </a:solidFill>
              </a:rPr>
              <a:t>2</a:t>
            </a:r>
          </a:p>
        </p:txBody>
      </p:sp>
      <p:sp>
        <p:nvSpPr>
          <p:cNvPr id="137" name="Oval 136">
            <a:extLst>
              <a:ext uri="{FF2B5EF4-FFF2-40B4-BE49-F238E27FC236}">
                <a16:creationId xmlns:a16="http://schemas.microsoft.com/office/drawing/2014/main" id="{332E058E-5ED7-FB45-BFCC-9F207908E9D6}"/>
              </a:ext>
            </a:extLst>
          </p:cNvPr>
          <p:cNvSpPr/>
          <p:nvPr/>
        </p:nvSpPr>
        <p:spPr>
          <a:xfrm>
            <a:off x="3770542" y="2281569"/>
            <a:ext cx="316984" cy="316984"/>
          </a:xfrm>
          <a:prstGeom prst="ellipse">
            <a:avLst/>
          </a:prstGeom>
          <a:solidFill>
            <a:schemeClr val="accent5">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a:solidFill>
                  <a:schemeClr val="bg1"/>
                </a:solidFill>
              </a:rPr>
              <a:t>3</a:t>
            </a:r>
          </a:p>
        </p:txBody>
      </p:sp>
      <p:sp>
        <p:nvSpPr>
          <p:cNvPr id="138" name="Oval 137">
            <a:extLst>
              <a:ext uri="{FF2B5EF4-FFF2-40B4-BE49-F238E27FC236}">
                <a16:creationId xmlns:a16="http://schemas.microsoft.com/office/drawing/2014/main" id="{89169CBC-C23F-A94A-8986-51186F292BD3}"/>
              </a:ext>
            </a:extLst>
          </p:cNvPr>
          <p:cNvSpPr/>
          <p:nvPr/>
        </p:nvSpPr>
        <p:spPr>
          <a:xfrm>
            <a:off x="5111692" y="3664600"/>
            <a:ext cx="316984" cy="316984"/>
          </a:xfrm>
          <a:prstGeom prst="ellipse">
            <a:avLst/>
          </a:prstGeom>
          <a:solidFill>
            <a:schemeClr val="accent5">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a:solidFill>
                  <a:schemeClr val="bg1"/>
                </a:solidFill>
              </a:rPr>
              <a:t>4</a:t>
            </a:r>
          </a:p>
        </p:txBody>
      </p:sp>
      <p:sp>
        <p:nvSpPr>
          <p:cNvPr id="145" name="Oval 144">
            <a:extLst>
              <a:ext uri="{FF2B5EF4-FFF2-40B4-BE49-F238E27FC236}">
                <a16:creationId xmlns:a16="http://schemas.microsoft.com/office/drawing/2014/main" id="{62688D47-D219-664C-B99F-93D37495A948}"/>
              </a:ext>
            </a:extLst>
          </p:cNvPr>
          <p:cNvSpPr/>
          <p:nvPr/>
        </p:nvSpPr>
        <p:spPr>
          <a:xfrm>
            <a:off x="7037921" y="157549"/>
            <a:ext cx="316984" cy="316984"/>
          </a:xfrm>
          <a:prstGeom prst="ellipse">
            <a:avLst/>
          </a:prstGeom>
          <a:solidFill>
            <a:schemeClr val="accent5">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a:solidFill>
                  <a:schemeClr val="bg1"/>
                </a:solidFill>
              </a:rPr>
              <a:t>1</a:t>
            </a:r>
          </a:p>
        </p:txBody>
      </p:sp>
      <p:sp>
        <p:nvSpPr>
          <p:cNvPr id="54" name="TextBox 53">
            <a:extLst>
              <a:ext uri="{FF2B5EF4-FFF2-40B4-BE49-F238E27FC236}">
                <a16:creationId xmlns:a16="http://schemas.microsoft.com/office/drawing/2014/main" id="{2E0EF5BC-9E52-1840-928B-C9D374EC3EE2}"/>
              </a:ext>
            </a:extLst>
          </p:cNvPr>
          <p:cNvSpPr txBox="1"/>
          <p:nvPr/>
        </p:nvSpPr>
        <p:spPr>
          <a:xfrm>
            <a:off x="7378562" y="118804"/>
            <a:ext cx="4398230" cy="584775"/>
          </a:xfrm>
          <a:prstGeom prst="rect">
            <a:avLst/>
          </a:prstGeom>
          <a:noFill/>
        </p:spPr>
        <p:txBody>
          <a:bodyPr wrap="square" rtlCol="0">
            <a:spAutoFit/>
          </a:bodyPr>
          <a:lstStyle/>
          <a:p>
            <a:r>
              <a:rPr lang="en-GB" sz="1600" dirty="0"/>
              <a:t>Items are added to shopping basket. Product MS adds items to topic “add-to-shopping-cart”.</a:t>
            </a:r>
          </a:p>
        </p:txBody>
      </p:sp>
      <p:pic>
        <p:nvPicPr>
          <p:cNvPr id="57" name="Picture 56">
            <a:extLst>
              <a:ext uri="{FF2B5EF4-FFF2-40B4-BE49-F238E27FC236}">
                <a16:creationId xmlns:a16="http://schemas.microsoft.com/office/drawing/2014/main" id="{CACF93D1-4062-244D-A91E-FFF530B0B2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824" y="5258363"/>
            <a:ext cx="1626152" cy="1474977"/>
          </a:xfrm>
          <a:prstGeom prst="rect">
            <a:avLst/>
          </a:prstGeom>
          <a:ln>
            <a:solidFill>
              <a:schemeClr val="bg1">
                <a:lumMod val="50000"/>
              </a:schemeClr>
            </a:solidFill>
          </a:ln>
        </p:spPr>
      </p:pic>
      <p:cxnSp>
        <p:nvCxnSpPr>
          <p:cNvPr id="146" name="Curved Connector 145">
            <a:extLst>
              <a:ext uri="{FF2B5EF4-FFF2-40B4-BE49-F238E27FC236}">
                <a16:creationId xmlns:a16="http://schemas.microsoft.com/office/drawing/2014/main" id="{9C6A974E-9582-DB42-999D-E06CB5ADF929}"/>
              </a:ext>
            </a:extLst>
          </p:cNvPr>
          <p:cNvCxnSpPr>
            <a:cxnSpLocks/>
          </p:cNvCxnSpPr>
          <p:nvPr/>
        </p:nvCxnSpPr>
        <p:spPr>
          <a:xfrm flipV="1">
            <a:off x="1675976" y="6398584"/>
            <a:ext cx="826207" cy="161663"/>
          </a:xfrm>
          <a:prstGeom prst="curvedConnector3">
            <a:avLst>
              <a:gd name="adj1" fmla="val 50000"/>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77662A43-AF3F-D74C-95F1-CF2B15B86BE0}"/>
              </a:ext>
            </a:extLst>
          </p:cNvPr>
          <p:cNvSpPr/>
          <p:nvPr/>
        </p:nvSpPr>
        <p:spPr>
          <a:xfrm>
            <a:off x="1737414" y="6153618"/>
            <a:ext cx="316984" cy="316984"/>
          </a:xfrm>
          <a:prstGeom prst="ellipse">
            <a:avLst/>
          </a:prstGeom>
          <a:solidFill>
            <a:schemeClr val="accent5">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a:solidFill>
                  <a:schemeClr val="bg1"/>
                </a:solidFill>
              </a:rPr>
              <a:t>1</a:t>
            </a:r>
          </a:p>
        </p:txBody>
      </p:sp>
      <p:sp>
        <p:nvSpPr>
          <p:cNvPr id="154" name="TextBox 153">
            <a:extLst>
              <a:ext uri="{FF2B5EF4-FFF2-40B4-BE49-F238E27FC236}">
                <a16:creationId xmlns:a16="http://schemas.microsoft.com/office/drawing/2014/main" id="{24F58276-B57C-ED45-B2A9-AA51F2DF668B}"/>
              </a:ext>
            </a:extLst>
          </p:cNvPr>
          <p:cNvSpPr txBox="1"/>
          <p:nvPr/>
        </p:nvSpPr>
        <p:spPr>
          <a:xfrm>
            <a:off x="7378562" y="813879"/>
            <a:ext cx="4398230" cy="1815882"/>
          </a:xfrm>
          <a:prstGeom prst="rect">
            <a:avLst/>
          </a:prstGeom>
          <a:noFill/>
        </p:spPr>
        <p:txBody>
          <a:bodyPr wrap="square" rtlCol="0">
            <a:spAutoFit/>
          </a:bodyPr>
          <a:lstStyle/>
          <a:p>
            <a:r>
              <a:rPr lang="en-GB" sz="1600" dirty="0"/>
              <a:t>”Product Subscriber Service” receives the items added. Then based on the Customer ID, checks if a Shopping Cart exists. If yes, adds the items to the basket. If no, creates a new Shopping Cart and then adds the item. This verifications occur by calling Orders Service via HTTP binding (but using K8s Service Name).</a:t>
            </a:r>
          </a:p>
        </p:txBody>
      </p:sp>
      <p:sp>
        <p:nvSpPr>
          <p:cNvPr id="155" name="Oval 154">
            <a:extLst>
              <a:ext uri="{FF2B5EF4-FFF2-40B4-BE49-F238E27FC236}">
                <a16:creationId xmlns:a16="http://schemas.microsoft.com/office/drawing/2014/main" id="{F13233A8-D53E-9741-B018-D01C4230BF85}"/>
              </a:ext>
            </a:extLst>
          </p:cNvPr>
          <p:cNvSpPr/>
          <p:nvPr/>
        </p:nvSpPr>
        <p:spPr>
          <a:xfrm>
            <a:off x="7051599" y="848583"/>
            <a:ext cx="316984" cy="316984"/>
          </a:xfrm>
          <a:prstGeom prst="ellipse">
            <a:avLst/>
          </a:prstGeom>
          <a:solidFill>
            <a:schemeClr val="accent5">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a:solidFill>
                  <a:schemeClr val="bg1"/>
                </a:solidFill>
              </a:rPr>
              <a:t>2</a:t>
            </a:r>
          </a:p>
        </p:txBody>
      </p:sp>
      <p:sp>
        <p:nvSpPr>
          <p:cNvPr id="156" name="TextBox 155">
            <a:extLst>
              <a:ext uri="{FF2B5EF4-FFF2-40B4-BE49-F238E27FC236}">
                <a16:creationId xmlns:a16="http://schemas.microsoft.com/office/drawing/2014/main" id="{7CDF2DC1-7ED4-2E49-AD20-D460B593236F}"/>
              </a:ext>
            </a:extLst>
          </p:cNvPr>
          <p:cNvSpPr txBox="1"/>
          <p:nvPr/>
        </p:nvSpPr>
        <p:spPr>
          <a:xfrm>
            <a:off x="8495486" y="2740061"/>
            <a:ext cx="3669510" cy="1815882"/>
          </a:xfrm>
          <a:prstGeom prst="rect">
            <a:avLst/>
          </a:prstGeom>
          <a:noFill/>
        </p:spPr>
        <p:txBody>
          <a:bodyPr wrap="square" rtlCol="0">
            <a:spAutoFit/>
          </a:bodyPr>
          <a:lstStyle/>
          <a:p>
            <a:r>
              <a:rPr lang="en-GB" sz="1600" dirty="0"/>
              <a:t>A user initiates the checkout process. During the process, the UI interacts with not just Orders MS API, but other APIs such as Customer (for getting the Customer Details, and Logistics for checking stock availability and shipping price.</a:t>
            </a:r>
          </a:p>
        </p:txBody>
      </p:sp>
      <p:sp>
        <p:nvSpPr>
          <p:cNvPr id="157" name="Oval 156">
            <a:extLst>
              <a:ext uri="{FF2B5EF4-FFF2-40B4-BE49-F238E27FC236}">
                <a16:creationId xmlns:a16="http://schemas.microsoft.com/office/drawing/2014/main" id="{36E69836-749C-144B-A3C3-0464C2A8E97A}"/>
              </a:ext>
            </a:extLst>
          </p:cNvPr>
          <p:cNvSpPr/>
          <p:nvPr/>
        </p:nvSpPr>
        <p:spPr>
          <a:xfrm>
            <a:off x="8165115" y="2795977"/>
            <a:ext cx="316984" cy="316984"/>
          </a:xfrm>
          <a:prstGeom prst="ellipse">
            <a:avLst/>
          </a:prstGeom>
          <a:solidFill>
            <a:schemeClr val="accent5">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a:solidFill>
                  <a:schemeClr val="bg1"/>
                </a:solidFill>
              </a:rPr>
              <a:t>3</a:t>
            </a:r>
          </a:p>
        </p:txBody>
      </p:sp>
      <p:pic>
        <p:nvPicPr>
          <p:cNvPr id="68" name="Picture 67">
            <a:extLst>
              <a:ext uri="{FF2B5EF4-FFF2-40B4-BE49-F238E27FC236}">
                <a16:creationId xmlns:a16="http://schemas.microsoft.com/office/drawing/2014/main" id="{89F24EEF-149B-A948-A8D5-423C3B4C590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2251" y="811177"/>
            <a:ext cx="1682610" cy="1303450"/>
          </a:xfrm>
          <a:prstGeom prst="rect">
            <a:avLst/>
          </a:prstGeom>
          <a:ln>
            <a:solidFill>
              <a:schemeClr val="bg1">
                <a:lumMod val="50000"/>
              </a:schemeClr>
            </a:solidFill>
          </a:ln>
        </p:spPr>
      </p:pic>
      <p:cxnSp>
        <p:nvCxnSpPr>
          <p:cNvPr id="164" name="Curved Connector 163">
            <a:extLst>
              <a:ext uri="{FF2B5EF4-FFF2-40B4-BE49-F238E27FC236}">
                <a16:creationId xmlns:a16="http://schemas.microsoft.com/office/drawing/2014/main" id="{0BBA2880-208E-7A44-A0D0-E6B9B1438F7F}"/>
              </a:ext>
            </a:extLst>
          </p:cNvPr>
          <p:cNvCxnSpPr>
            <a:cxnSpLocks/>
            <a:stCxn id="100" idx="5"/>
            <a:endCxn id="173" idx="3"/>
          </p:cNvCxnSpPr>
          <p:nvPr/>
        </p:nvCxnSpPr>
        <p:spPr>
          <a:xfrm>
            <a:off x="4071093" y="2030926"/>
            <a:ext cx="3157320" cy="1397974"/>
          </a:xfrm>
          <a:prstGeom prst="curvedConnector2">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34981D7A-367C-A34A-A25F-53541E96D4D9}"/>
              </a:ext>
            </a:extLst>
          </p:cNvPr>
          <p:cNvGrpSpPr/>
          <p:nvPr/>
        </p:nvGrpSpPr>
        <p:grpSpPr>
          <a:xfrm>
            <a:off x="6833114" y="3428900"/>
            <a:ext cx="790602" cy="691034"/>
            <a:chOff x="1322832" y="3261860"/>
            <a:chExt cx="959692" cy="838828"/>
          </a:xfrm>
        </p:grpSpPr>
        <p:sp>
          <p:nvSpPr>
            <p:cNvPr id="173" name="Hexagon 172">
              <a:extLst>
                <a:ext uri="{FF2B5EF4-FFF2-40B4-BE49-F238E27FC236}">
                  <a16:creationId xmlns:a16="http://schemas.microsoft.com/office/drawing/2014/main" id="{E91F3BDB-54B5-164C-A9BD-7341E041E746}"/>
                </a:ext>
              </a:extLst>
            </p:cNvPr>
            <p:cNvSpPr/>
            <p:nvPr/>
          </p:nvSpPr>
          <p:spPr>
            <a:xfrm rot="5400000">
              <a:off x="1383262" y="3248993"/>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dirty="0">
                <a:solidFill>
                  <a:schemeClr val="accent6">
                    <a:lumMod val="50000"/>
                  </a:schemeClr>
                </a:solidFill>
              </a:endParaRPr>
            </a:p>
          </p:txBody>
        </p:sp>
        <p:sp>
          <p:nvSpPr>
            <p:cNvPr id="174" name="TextBox 173">
              <a:extLst>
                <a:ext uri="{FF2B5EF4-FFF2-40B4-BE49-F238E27FC236}">
                  <a16:creationId xmlns:a16="http://schemas.microsoft.com/office/drawing/2014/main" id="{55B99C04-806D-7349-8478-09F75E329C0A}"/>
                </a:ext>
              </a:extLst>
            </p:cNvPr>
            <p:cNvSpPr txBox="1"/>
            <p:nvPr/>
          </p:nvSpPr>
          <p:spPr>
            <a:xfrm>
              <a:off x="1322832" y="3517249"/>
              <a:ext cx="959692" cy="336242"/>
            </a:xfrm>
            <a:prstGeom prst="rect">
              <a:avLst/>
            </a:prstGeom>
            <a:noFill/>
          </p:spPr>
          <p:txBody>
            <a:bodyPr wrap="none" rtlCol="0">
              <a:spAutoFit/>
            </a:bodyPr>
            <a:lstStyle/>
            <a:p>
              <a:pPr algn="ctr"/>
              <a:r>
                <a:rPr lang="en-GB" sz="1200" dirty="0">
                  <a:solidFill>
                    <a:schemeClr val="accent6">
                      <a:lumMod val="50000"/>
                    </a:schemeClr>
                  </a:solidFill>
                </a:rPr>
                <a:t>Customer</a:t>
              </a:r>
            </a:p>
          </p:txBody>
        </p:sp>
      </p:grpSp>
      <p:grpSp>
        <p:nvGrpSpPr>
          <p:cNvPr id="175" name="Group 174">
            <a:extLst>
              <a:ext uri="{FF2B5EF4-FFF2-40B4-BE49-F238E27FC236}">
                <a16:creationId xmlns:a16="http://schemas.microsoft.com/office/drawing/2014/main" id="{47A98982-9247-6544-A6F4-2E808E00844D}"/>
              </a:ext>
            </a:extLst>
          </p:cNvPr>
          <p:cNvGrpSpPr/>
          <p:nvPr/>
        </p:nvGrpSpPr>
        <p:grpSpPr>
          <a:xfrm>
            <a:off x="7698207" y="3426312"/>
            <a:ext cx="712233" cy="691034"/>
            <a:chOff x="1370395" y="3261860"/>
            <a:chExt cx="864562" cy="838828"/>
          </a:xfrm>
        </p:grpSpPr>
        <p:sp>
          <p:nvSpPr>
            <p:cNvPr id="176" name="Hexagon 175">
              <a:extLst>
                <a:ext uri="{FF2B5EF4-FFF2-40B4-BE49-F238E27FC236}">
                  <a16:creationId xmlns:a16="http://schemas.microsoft.com/office/drawing/2014/main" id="{F169D942-ED3E-F64D-812F-A5F136897555}"/>
                </a:ext>
              </a:extLst>
            </p:cNvPr>
            <p:cNvSpPr/>
            <p:nvPr/>
          </p:nvSpPr>
          <p:spPr>
            <a:xfrm rot="5400000">
              <a:off x="1383262" y="3248993"/>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dirty="0">
                <a:solidFill>
                  <a:schemeClr val="accent6">
                    <a:lumMod val="50000"/>
                  </a:schemeClr>
                </a:solidFill>
              </a:endParaRPr>
            </a:p>
          </p:txBody>
        </p:sp>
        <p:sp>
          <p:nvSpPr>
            <p:cNvPr id="177" name="TextBox 176">
              <a:extLst>
                <a:ext uri="{FF2B5EF4-FFF2-40B4-BE49-F238E27FC236}">
                  <a16:creationId xmlns:a16="http://schemas.microsoft.com/office/drawing/2014/main" id="{45006077-4AC8-4643-8B30-9DEDE66935EB}"/>
                </a:ext>
              </a:extLst>
            </p:cNvPr>
            <p:cNvSpPr txBox="1"/>
            <p:nvPr/>
          </p:nvSpPr>
          <p:spPr>
            <a:xfrm>
              <a:off x="1371559" y="3517249"/>
              <a:ext cx="862243" cy="336242"/>
            </a:xfrm>
            <a:prstGeom prst="rect">
              <a:avLst/>
            </a:prstGeom>
            <a:noFill/>
          </p:spPr>
          <p:txBody>
            <a:bodyPr wrap="none" rtlCol="0">
              <a:spAutoFit/>
            </a:bodyPr>
            <a:lstStyle/>
            <a:p>
              <a:pPr algn="ctr"/>
              <a:r>
                <a:rPr lang="en-GB" sz="1200" dirty="0">
                  <a:solidFill>
                    <a:schemeClr val="accent6">
                      <a:lumMod val="50000"/>
                    </a:schemeClr>
                  </a:solidFill>
                </a:rPr>
                <a:t>Logistics</a:t>
              </a:r>
            </a:p>
          </p:txBody>
        </p:sp>
      </p:grpSp>
      <p:cxnSp>
        <p:nvCxnSpPr>
          <p:cNvPr id="178" name="Curved Connector 177">
            <a:extLst>
              <a:ext uri="{FF2B5EF4-FFF2-40B4-BE49-F238E27FC236}">
                <a16:creationId xmlns:a16="http://schemas.microsoft.com/office/drawing/2014/main" id="{052F685A-1537-D54D-9F66-D2A9E74224E4}"/>
              </a:ext>
            </a:extLst>
          </p:cNvPr>
          <p:cNvCxnSpPr>
            <a:cxnSpLocks/>
            <a:stCxn id="100" idx="5"/>
            <a:endCxn id="176" idx="3"/>
          </p:cNvCxnSpPr>
          <p:nvPr/>
        </p:nvCxnSpPr>
        <p:spPr>
          <a:xfrm>
            <a:off x="4071093" y="2030926"/>
            <a:ext cx="3983231" cy="1395387"/>
          </a:xfrm>
          <a:prstGeom prst="curvedConnector2">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6" name="TextBox 185">
            <a:extLst>
              <a:ext uri="{FF2B5EF4-FFF2-40B4-BE49-F238E27FC236}">
                <a16:creationId xmlns:a16="http://schemas.microsoft.com/office/drawing/2014/main" id="{5C6C6123-D3A4-1745-8EAD-580510306E2C}"/>
              </a:ext>
            </a:extLst>
          </p:cNvPr>
          <p:cNvSpPr txBox="1"/>
          <p:nvPr/>
        </p:nvSpPr>
        <p:spPr>
          <a:xfrm>
            <a:off x="8495486" y="4666243"/>
            <a:ext cx="3669510" cy="1323439"/>
          </a:xfrm>
          <a:prstGeom prst="rect">
            <a:avLst/>
          </a:prstGeom>
          <a:noFill/>
        </p:spPr>
        <p:txBody>
          <a:bodyPr wrap="square" rtlCol="0">
            <a:spAutoFit/>
          </a:bodyPr>
          <a:lstStyle/>
          <a:p>
            <a:r>
              <a:rPr lang="en-GB" sz="1600" dirty="0"/>
              <a:t>Once the checkout process completes, an assuming that all details of the Order are verified, then the Order changes status to “SUCCESS” and and event is added to topic “order-created”. </a:t>
            </a:r>
          </a:p>
        </p:txBody>
      </p:sp>
      <p:sp>
        <p:nvSpPr>
          <p:cNvPr id="187" name="Oval 186">
            <a:extLst>
              <a:ext uri="{FF2B5EF4-FFF2-40B4-BE49-F238E27FC236}">
                <a16:creationId xmlns:a16="http://schemas.microsoft.com/office/drawing/2014/main" id="{8C779C5D-CEF5-3442-95EC-410259D9C084}"/>
              </a:ext>
            </a:extLst>
          </p:cNvPr>
          <p:cNvSpPr/>
          <p:nvPr/>
        </p:nvSpPr>
        <p:spPr>
          <a:xfrm>
            <a:off x="8184618" y="4722159"/>
            <a:ext cx="316984" cy="316984"/>
          </a:xfrm>
          <a:prstGeom prst="ellipse">
            <a:avLst/>
          </a:prstGeom>
          <a:solidFill>
            <a:schemeClr val="accent5">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a:solidFill>
                  <a:schemeClr val="bg1"/>
                </a:solidFill>
              </a:rPr>
              <a:t>4</a:t>
            </a:r>
          </a:p>
        </p:txBody>
      </p:sp>
      <p:grpSp>
        <p:nvGrpSpPr>
          <p:cNvPr id="188" name="Group 187">
            <a:extLst>
              <a:ext uri="{FF2B5EF4-FFF2-40B4-BE49-F238E27FC236}">
                <a16:creationId xmlns:a16="http://schemas.microsoft.com/office/drawing/2014/main" id="{33A58984-41D3-A34A-9112-F8CCBF68F793}"/>
              </a:ext>
            </a:extLst>
          </p:cNvPr>
          <p:cNvGrpSpPr/>
          <p:nvPr/>
        </p:nvGrpSpPr>
        <p:grpSpPr>
          <a:xfrm>
            <a:off x="6472740" y="5330026"/>
            <a:ext cx="712233" cy="691034"/>
            <a:chOff x="1370395" y="3261860"/>
            <a:chExt cx="864562" cy="838828"/>
          </a:xfrm>
        </p:grpSpPr>
        <p:sp>
          <p:nvSpPr>
            <p:cNvPr id="189" name="Hexagon 188">
              <a:extLst>
                <a:ext uri="{FF2B5EF4-FFF2-40B4-BE49-F238E27FC236}">
                  <a16:creationId xmlns:a16="http://schemas.microsoft.com/office/drawing/2014/main" id="{4A81C1FF-04DC-784C-BED8-3191BDA99893}"/>
                </a:ext>
              </a:extLst>
            </p:cNvPr>
            <p:cNvSpPr/>
            <p:nvPr/>
          </p:nvSpPr>
          <p:spPr>
            <a:xfrm rot="5400000">
              <a:off x="1383262" y="3248993"/>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dirty="0">
                <a:solidFill>
                  <a:schemeClr val="accent6">
                    <a:lumMod val="50000"/>
                  </a:schemeClr>
                </a:solidFill>
              </a:endParaRPr>
            </a:p>
          </p:txBody>
        </p:sp>
        <p:sp>
          <p:nvSpPr>
            <p:cNvPr id="190" name="TextBox 189">
              <a:extLst>
                <a:ext uri="{FF2B5EF4-FFF2-40B4-BE49-F238E27FC236}">
                  <a16:creationId xmlns:a16="http://schemas.microsoft.com/office/drawing/2014/main" id="{9310891C-D5AA-9F40-93A4-B051693EEA11}"/>
                </a:ext>
              </a:extLst>
            </p:cNvPr>
            <p:cNvSpPr txBox="1"/>
            <p:nvPr/>
          </p:nvSpPr>
          <p:spPr>
            <a:xfrm>
              <a:off x="1371559" y="3517249"/>
              <a:ext cx="862243" cy="336242"/>
            </a:xfrm>
            <a:prstGeom prst="rect">
              <a:avLst/>
            </a:prstGeom>
            <a:noFill/>
          </p:spPr>
          <p:txBody>
            <a:bodyPr wrap="none" rtlCol="0">
              <a:spAutoFit/>
            </a:bodyPr>
            <a:lstStyle/>
            <a:p>
              <a:pPr algn="ctr"/>
              <a:r>
                <a:rPr lang="en-GB" sz="1200" dirty="0">
                  <a:solidFill>
                    <a:schemeClr val="accent6">
                      <a:lumMod val="50000"/>
                    </a:schemeClr>
                  </a:solidFill>
                </a:rPr>
                <a:t>Logistics</a:t>
              </a:r>
            </a:p>
          </p:txBody>
        </p:sp>
      </p:grpSp>
      <p:grpSp>
        <p:nvGrpSpPr>
          <p:cNvPr id="191" name="Group 190">
            <a:extLst>
              <a:ext uri="{FF2B5EF4-FFF2-40B4-BE49-F238E27FC236}">
                <a16:creationId xmlns:a16="http://schemas.microsoft.com/office/drawing/2014/main" id="{1E6E4A67-4EA0-DB42-98BB-A95B155715E8}"/>
              </a:ext>
            </a:extLst>
          </p:cNvPr>
          <p:cNvGrpSpPr/>
          <p:nvPr/>
        </p:nvGrpSpPr>
        <p:grpSpPr>
          <a:xfrm>
            <a:off x="6487828" y="6119818"/>
            <a:ext cx="712233" cy="691034"/>
            <a:chOff x="1370395" y="3261860"/>
            <a:chExt cx="864562" cy="838828"/>
          </a:xfrm>
        </p:grpSpPr>
        <p:sp>
          <p:nvSpPr>
            <p:cNvPr id="192" name="Hexagon 191">
              <a:extLst>
                <a:ext uri="{FF2B5EF4-FFF2-40B4-BE49-F238E27FC236}">
                  <a16:creationId xmlns:a16="http://schemas.microsoft.com/office/drawing/2014/main" id="{2390CFE9-D39F-3945-8B1C-46AC7F33BB93}"/>
                </a:ext>
              </a:extLst>
            </p:cNvPr>
            <p:cNvSpPr/>
            <p:nvPr/>
          </p:nvSpPr>
          <p:spPr>
            <a:xfrm rot="5400000">
              <a:off x="1383262" y="3248993"/>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dirty="0">
                <a:solidFill>
                  <a:schemeClr val="accent6">
                    <a:lumMod val="50000"/>
                  </a:schemeClr>
                </a:solidFill>
              </a:endParaRPr>
            </a:p>
          </p:txBody>
        </p:sp>
        <p:sp>
          <p:nvSpPr>
            <p:cNvPr id="193" name="TextBox 192">
              <a:extLst>
                <a:ext uri="{FF2B5EF4-FFF2-40B4-BE49-F238E27FC236}">
                  <a16:creationId xmlns:a16="http://schemas.microsoft.com/office/drawing/2014/main" id="{327D3F12-C7F2-444F-84CC-A2719ED74DA5}"/>
                </a:ext>
              </a:extLst>
            </p:cNvPr>
            <p:cNvSpPr txBox="1"/>
            <p:nvPr/>
          </p:nvSpPr>
          <p:spPr>
            <a:xfrm>
              <a:off x="1397751" y="3517249"/>
              <a:ext cx="809861" cy="336242"/>
            </a:xfrm>
            <a:prstGeom prst="rect">
              <a:avLst/>
            </a:prstGeom>
            <a:noFill/>
          </p:spPr>
          <p:txBody>
            <a:bodyPr wrap="none" rtlCol="0">
              <a:spAutoFit/>
            </a:bodyPr>
            <a:lstStyle/>
            <a:p>
              <a:pPr algn="ctr"/>
              <a:r>
                <a:rPr lang="en-GB" sz="1200" dirty="0">
                  <a:solidFill>
                    <a:schemeClr val="accent6">
                      <a:lumMod val="50000"/>
                    </a:schemeClr>
                  </a:solidFill>
                </a:rPr>
                <a:t>Finance</a:t>
              </a:r>
            </a:p>
          </p:txBody>
        </p:sp>
      </p:grpSp>
      <p:grpSp>
        <p:nvGrpSpPr>
          <p:cNvPr id="194" name="Group 193">
            <a:extLst>
              <a:ext uri="{FF2B5EF4-FFF2-40B4-BE49-F238E27FC236}">
                <a16:creationId xmlns:a16="http://schemas.microsoft.com/office/drawing/2014/main" id="{534ABDE3-B9E1-8E47-BD88-6FADBC2BD863}"/>
              </a:ext>
            </a:extLst>
          </p:cNvPr>
          <p:cNvGrpSpPr/>
          <p:nvPr/>
        </p:nvGrpSpPr>
        <p:grpSpPr>
          <a:xfrm>
            <a:off x="7247388" y="5700427"/>
            <a:ext cx="712233" cy="691034"/>
            <a:chOff x="1370395" y="3261860"/>
            <a:chExt cx="864562" cy="838828"/>
          </a:xfrm>
        </p:grpSpPr>
        <p:sp>
          <p:nvSpPr>
            <p:cNvPr id="195" name="Hexagon 194">
              <a:extLst>
                <a:ext uri="{FF2B5EF4-FFF2-40B4-BE49-F238E27FC236}">
                  <a16:creationId xmlns:a16="http://schemas.microsoft.com/office/drawing/2014/main" id="{500034EA-F994-4A46-AC96-E82099E9024A}"/>
                </a:ext>
              </a:extLst>
            </p:cNvPr>
            <p:cNvSpPr/>
            <p:nvPr/>
          </p:nvSpPr>
          <p:spPr>
            <a:xfrm rot="5400000">
              <a:off x="1383262" y="3248993"/>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1200" dirty="0">
                <a:solidFill>
                  <a:schemeClr val="accent6">
                    <a:lumMod val="50000"/>
                  </a:schemeClr>
                </a:solidFill>
              </a:endParaRPr>
            </a:p>
          </p:txBody>
        </p:sp>
        <p:sp>
          <p:nvSpPr>
            <p:cNvPr id="196" name="TextBox 195">
              <a:extLst>
                <a:ext uri="{FF2B5EF4-FFF2-40B4-BE49-F238E27FC236}">
                  <a16:creationId xmlns:a16="http://schemas.microsoft.com/office/drawing/2014/main" id="{46138C3E-E8C3-DD4C-AEDD-41AF30C6449F}"/>
                </a:ext>
              </a:extLst>
            </p:cNvPr>
            <p:cNvSpPr txBox="1"/>
            <p:nvPr/>
          </p:nvSpPr>
          <p:spPr>
            <a:xfrm>
              <a:off x="1423009" y="3517249"/>
              <a:ext cx="759347" cy="336242"/>
            </a:xfrm>
            <a:prstGeom prst="rect">
              <a:avLst/>
            </a:prstGeom>
            <a:noFill/>
          </p:spPr>
          <p:txBody>
            <a:bodyPr wrap="none" rtlCol="0">
              <a:spAutoFit/>
            </a:bodyPr>
            <a:lstStyle/>
            <a:p>
              <a:pPr algn="ctr"/>
              <a:r>
                <a:rPr lang="en-GB" sz="1200" dirty="0">
                  <a:solidFill>
                    <a:schemeClr val="accent6">
                      <a:lumMod val="50000"/>
                    </a:schemeClr>
                  </a:solidFill>
                </a:rPr>
                <a:t>Loyalty</a:t>
              </a:r>
            </a:p>
          </p:txBody>
        </p:sp>
      </p:grpSp>
      <p:cxnSp>
        <p:nvCxnSpPr>
          <p:cNvPr id="197" name="Curved Connector 196">
            <a:extLst>
              <a:ext uri="{FF2B5EF4-FFF2-40B4-BE49-F238E27FC236}">
                <a16:creationId xmlns:a16="http://schemas.microsoft.com/office/drawing/2014/main" id="{9B263CBC-D5BC-714F-A242-E87EEB634030}"/>
              </a:ext>
            </a:extLst>
          </p:cNvPr>
          <p:cNvCxnSpPr>
            <a:cxnSpLocks/>
            <a:endCxn id="190" idx="1"/>
          </p:cNvCxnSpPr>
          <p:nvPr/>
        </p:nvCxnSpPr>
        <p:spPr>
          <a:xfrm flipV="1">
            <a:off x="5138337" y="5678918"/>
            <a:ext cx="1335362" cy="719666"/>
          </a:xfrm>
          <a:prstGeom prst="curvedConnector3">
            <a:avLst>
              <a:gd name="adj1" fmla="val 50000"/>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Curved Connector 197">
            <a:extLst>
              <a:ext uri="{FF2B5EF4-FFF2-40B4-BE49-F238E27FC236}">
                <a16:creationId xmlns:a16="http://schemas.microsoft.com/office/drawing/2014/main" id="{6D207DCE-5E77-FD42-AA38-392D75298851}"/>
              </a:ext>
            </a:extLst>
          </p:cNvPr>
          <p:cNvCxnSpPr>
            <a:cxnSpLocks/>
          </p:cNvCxnSpPr>
          <p:nvPr/>
        </p:nvCxnSpPr>
        <p:spPr>
          <a:xfrm flipV="1">
            <a:off x="5149401" y="6036323"/>
            <a:ext cx="2126618" cy="373433"/>
          </a:xfrm>
          <a:prstGeom prst="curvedConnector3">
            <a:avLst>
              <a:gd name="adj1" fmla="val 50000"/>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Curved Connector 198">
            <a:extLst>
              <a:ext uri="{FF2B5EF4-FFF2-40B4-BE49-F238E27FC236}">
                <a16:creationId xmlns:a16="http://schemas.microsoft.com/office/drawing/2014/main" id="{4092E08D-EA84-4244-B7C2-39899FD69EE1}"/>
              </a:ext>
            </a:extLst>
          </p:cNvPr>
          <p:cNvCxnSpPr>
            <a:cxnSpLocks/>
            <a:endCxn id="193" idx="1"/>
          </p:cNvCxnSpPr>
          <p:nvPr/>
        </p:nvCxnSpPr>
        <p:spPr>
          <a:xfrm>
            <a:off x="5133247" y="6423588"/>
            <a:ext cx="1377117" cy="45122"/>
          </a:xfrm>
          <a:prstGeom prst="curvedConnector3">
            <a:avLst>
              <a:gd name="adj1" fmla="val 50000"/>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36AE63A7-B2E2-4943-ACBD-E35A8B9403BF}"/>
              </a:ext>
            </a:extLst>
          </p:cNvPr>
          <p:cNvSpPr/>
          <p:nvPr/>
        </p:nvSpPr>
        <p:spPr>
          <a:xfrm>
            <a:off x="5186642" y="6482490"/>
            <a:ext cx="316984" cy="316984"/>
          </a:xfrm>
          <a:prstGeom prst="ellipse">
            <a:avLst/>
          </a:prstGeom>
          <a:solidFill>
            <a:schemeClr val="accent5">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a:solidFill>
                  <a:schemeClr val="bg1"/>
                </a:solidFill>
              </a:rPr>
              <a:t>5</a:t>
            </a:r>
          </a:p>
        </p:txBody>
      </p:sp>
      <p:sp>
        <p:nvSpPr>
          <p:cNvPr id="202" name="Rectangle 201">
            <a:extLst>
              <a:ext uri="{FF2B5EF4-FFF2-40B4-BE49-F238E27FC236}">
                <a16:creationId xmlns:a16="http://schemas.microsoft.com/office/drawing/2014/main" id="{6DFAAEC7-527B-824B-9FD0-D21C98451D2A}"/>
              </a:ext>
            </a:extLst>
          </p:cNvPr>
          <p:cNvSpPr/>
          <p:nvPr/>
        </p:nvSpPr>
        <p:spPr>
          <a:xfrm>
            <a:off x="8495486" y="6099980"/>
            <a:ext cx="3522347" cy="584775"/>
          </a:xfrm>
          <a:prstGeom prst="rect">
            <a:avLst/>
          </a:prstGeom>
          <a:noFill/>
        </p:spPr>
        <p:txBody>
          <a:bodyPr wrap="square" rtlCol="0">
            <a:spAutoFit/>
          </a:bodyPr>
          <a:lstStyle/>
          <a:p>
            <a:r>
              <a:rPr lang="en-GB" sz="1600" dirty="0"/>
              <a:t>Logistics, Finance and Loyalty MS pick up the event for further processing.</a:t>
            </a:r>
          </a:p>
        </p:txBody>
      </p:sp>
      <p:sp>
        <p:nvSpPr>
          <p:cNvPr id="203" name="Oval 202">
            <a:extLst>
              <a:ext uri="{FF2B5EF4-FFF2-40B4-BE49-F238E27FC236}">
                <a16:creationId xmlns:a16="http://schemas.microsoft.com/office/drawing/2014/main" id="{AECBD75E-1947-D445-963B-CA5B40636F1D}"/>
              </a:ext>
            </a:extLst>
          </p:cNvPr>
          <p:cNvSpPr/>
          <p:nvPr/>
        </p:nvSpPr>
        <p:spPr>
          <a:xfrm>
            <a:off x="8178502" y="6146549"/>
            <a:ext cx="316984" cy="316984"/>
          </a:xfrm>
          <a:prstGeom prst="ellipse">
            <a:avLst/>
          </a:prstGeom>
          <a:solidFill>
            <a:schemeClr val="accent5">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dirty="0">
                <a:solidFill>
                  <a:schemeClr val="bg1"/>
                </a:solidFill>
              </a:rPr>
              <a:t>5</a:t>
            </a:r>
          </a:p>
        </p:txBody>
      </p:sp>
    </p:spTree>
    <p:extLst>
      <p:ext uri="{BB962C8B-B14F-4D97-AF65-F5344CB8AC3E}">
        <p14:creationId xmlns:p14="http://schemas.microsoft.com/office/powerpoint/2010/main" val="78048945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8FDEDD-4A2C-4047-A38F-7E44D2509392}"/>
              </a:ext>
            </a:extLst>
          </p:cNvPr>
          <p:cNvSpPr>
            <a:spLocks noGrp="1"/>
          </p:cNvSpPr>
          <p:nvPr>
            <p:ph type="title"/>
          </p:nvPr>
        </p:nvSpPr>
        <p:spPr>
          <a:xfrm>
            <a:off x="838200" y="365125"/>
            <a:ext cx="10515600" cy="1325563"/>
          </a:xfrm>
        </p:spPr>
        <p:txBody>
          <a:bodyPr/>
          <a:lstStyle/>
          <a:p>
            <a:r>
              <a:rPr lang="en-US" dirty="0"/>
              <a:t>Storing state, is the database part of the MS?</a:t>
            </a:r>
          </a:p>
        </p:txBody>
      </p:sp>
      <p:grpSp>
        <p:nvGrpSpPr>
          <p:cNvPr id="75" name="Group 74">
            <a:extLst>
              <a:ext uri="{FF2B5EF4-FFF2-40B4-BE49-F238E27FC236}">
                <a16:creationId xmlns:a16="http://schemas.microsoft.com/office/drawing/2014/main" id="{99A29C33-95DA-45C8-9D7D-788DCE4A280F}"/>
              </a:ext>
            </a:extLst>
          </p:cNvPr>
          <p:cNvGrpSpPr/>
          <p:nvPr/>
        </p:nvGrpSpPr>
        <p:grpSpPr>
          <a:xfrm>
            <a:off x="2365528" y="2379515"/>
            <a:ext cx="5939770" cy="1400652"/>
            <a:chOff x="2365528" y="2379515"/>
            <a:chExt cx="5939770" cy="1400652"/>
          </a:xfrm>
        </p:grpSpPr>
        <p:sp>
          <p:nvSpPr>
            <p:cNvPr id="6" name="Rounded Rectangle 62">
              <a:extLst>
                <a:ext uri="{FF2B5EF4-FFF2-40B4-BE49-F238E27FC236}">
                  <a16:creationId xmlns:a16="http://schemas.microsoft.com/office/drawing/2014/main" id="{FCB3CCB6-744E-4AFE-914E-2A138E9F9128}"/>
                </a:ext>
              </a:extLst>
            </p:cNvPr>
            <p:cNvSpPr/>
            <p:nvPr/>
          </p:nvSpPr>
          <p:spPr>
            <a:xfrm>
              <a:off x="6910225" y="2379515"/>
              <a:ext cx="1395073" cy="1400652"/>
            </a:xfrm>
            <a:prstGeom prst="round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tx1"/>
                  </a:solidFill>
                  <a:latin typeface="Arial" charset="0"/>
                  <a:ea typeface="Arial" charset="0"/>
                  <a:cs typeface="Arial" charset="0"/>
                </a:rPr>
                <a:t>Event Hub</a:t>
              </a:r>
            </a:p>
          </p:txBody>
        </p:sp>
        <p:pic>
          <p:nvPicPr>
            <p:cNvPr id="7" name="Picture 6" descr="http://plainicon.com/dl.php?pid=46740&amp;tem=256px&amp;con=download-icon">
              <a:extLst>
                <a:ext uri="{FF2B5EF4-FFF2-40B4-BE49-F238E27FC236}">
                  <a16:creationId xmlns:a16="http://schemas.microsoft.com/office/drawing/2014/main" id="{B5813BD3-701B-43DD-B158-2EEB1957C06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200000">
              <a:off x="7405898" y="2889833"/>
              <a:ext cx="408661" cy="740297"/>
            </a:xfrm>
            <a:prstGeom prst="rect">
              <a:avLst/>
            </a:prstGeom>
            <a:noFill/>
            <a:extLst>
              <a:ext uri="{909E8E84-426E-40DD-AFC4-6F175D3DCCD1}">
                <a14:hiddenFill xmlns:a14="http://schemas.microsoft.com/office/drawing/2010/main">
                  <a:solidFill>
                    <a:srgbClr val="FFFFFF"/>
                  </a:solidFill>
                </a14:hiddenFill>
              </a:ext>
            </a:extLst>
          </p:spPr>
        </p:pic>
        <p:sp>
          <p:nvSpPr>
            <p:cNvPr id="8" name="Right Arrow 36">
              <a:extLst>
                <a:ext uri="{FF2B5EF4-FFF2-40B4-BE49-F238E27FC236}">
                  <a16:creationId xmlns:a16="http://schemas.microsoft.com/office/drawing/2014/main" id="{B23E67DC-1C20-473A-849B-67E35A20B9CD}"/>
                </a:ext>
              </a:extLst>
            </p:cNvPr>
            <p:cNvSpPr/>
            <p:nvPr/>
          </p:nvSpPr>
          <p:spPr>
            <a:xfrm>
              <a:off x="5389365" y="3300693"/>
              <a:ext cx="1440000" cy="240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chemeClr val="tx1"/>
                </a:solidFill>
              </a:endParaRPr>
            </a:p>
          </p:txBody>
        </p:sp>
        <p:grpSp>
          <p:nvGrpSpPr>
            <p:cNvPr id="9" name="Group 8">
              <a:extLst>
                <a:ext uri="{FF2B5EF4-FFF2-40B4-BE49-F238E27FC236}">
                  <a16:creationId xmlns:a16="http://schemas.microsoft.com/office/drawing/2014/main" id="{9205C9C9-5BBB-4088-8F86-B4C2C7EFA321}"/>
                </a:ext>
              </a:extLst>
            </p:cNvPr>
            <p:cNvGrpSpPr/>
            <p:nvPr/>
          </p:nvGrpSpPr>
          <p:grpSpPr>
            <a:xfrm>
              <a:off x="5890579" y="3300197"/>
              <a:ext cx="343160" cy="241939"/>
              <a:chOff x="7836530" y="946570"/>
              <a:chExt cx="257370" cy="181454"/>
            </a:xfrm>
          </p:grpSpPr>
          <p:sp>
            <p:nvSpPr>
              <p:cNvPr id="10" name="Rectangle 9">
                <a:extLst>
                  <a:ext uri="{FF2B5EF4-FFF2-40B4-BE49-F238E27FC236}">
                    <a16:creationId xmlns:a16="http://schemas.microsoft.com/office/drawing/2014/main" id="{09FCFEAF-BEEB-4D63-941D-033AA4F1FAEB}"/>
                  </a:ext>
                </a:extLst>
              </p:cNvPr>
              <p:cNvSpPr/>
              <p:nvPr/>
            </p:nvSpPr>
            <p:spPr>
              <a:xfrm rot="5400000">
                <a:off x="7874488" y="908612"/>
                <a:ext cx="181454" cy="257370"/>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sp>
            <p:nvSpPr>
              <p:cNvPr id="11" name="Right Arrow 39">
                <a:extLst>
                  <a:ext uri="{FF2B5EF4-FFF2-40B4-BE49-F238E27FC236}">
                    <a16:creationId xmlns:a16="http://schemas.microsoft.com/office/drawing/2014/main" id="{717D95F7-6130-4CE3-9A5C-B6AC155D8D99}"/>
                  </a:ext>
                </a:extLst>
              </p:cNvPr>
              <p:cNvSpPr/>
              <p:nvPr/>
            </p:nvSpPr>
            <p:spPr>
              <a:xfrm>
                <a:off x="7875215" y="1008809"/>
                <a:ext cx="180000" cy="54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grpSp>
        <p:sp>
          <p:nvSpPr>
            <p:cNvPr id="12" name="Rounded Rectangle 44">
              <a:extLst>
                <a:ext uri="{FF2B5EF4-FFF2-40B4-BE49-F238E27FC236}">
                  <a16:creationId xmlns:a16="http://schemas.microsoft.com/office/drawing/2014/main" id="{91F982E8-7D54-4CBD-9A85-9A57BFC73E71}"/>
                </a:ext>
              </a:extLst>
            </p:cNvPr>
            <p:cNvSpPr/>
            <p:nvPr/>
          </p:nvSpPr>
          <p:spPr>
            <a:xfrm>
              <a:off x="2365528" y="2563201"/>
              <a:ext cx="2923747" cy="1199248"/>
            </a:xfrm>
            <a:prstGeom prst="roundRect">
              <a:avLst>
                <a:gd name="adj" fmla="val 14885"/>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solidFill>
                    <a:schemeClr val="tx1"/>
                  </a:solidFill>
                  <a:latin typeface="Arial" charset="0"/>
                  <a:ea typeface="Arial" charset="0"/>
                  <a:cs typeface="Arial" charset="0"/>
                </a:rPr>
                <a:t>Microservice</a:t>
              </a:r>
            </a:p>
          </p:txBody>
        </p:sp>
        <p:pic>
          <p:nvPicPr>
            <p:cNvPr id="13" name="Picture 12">
              <a:extLst>
                <a:ext uri="{FF2B5EF4-FFF2-40B4-BE49-F238E27FC236}">
                  <a16:creationId xmlns:a16="http://schemas.microsoft.com/office/drawing/2014/main" id="{1A24D893-232A-41BE-838E-4E44672852AE}"/>
                </a:ext>
              </a:extLst>
            </p:cNvPr>
            <p:cNvPicPr>
              <a:picLocks noChangeAspect="1"/>
            </p:cNvPicPr>
            <p:nvPr/>
          </p:nvPicPr>
          <p:blipFill>
            <a:blip r:embed="rId3"/>
            <a:stretch>
              <a:fillRect/>
            </a:stretch>
          </p:blipFill>
          <p:spPr>
            <a:xfrm>
              <a:off x="2573392" y="2989942"/>
              <a:ext cx="748992" cy="465240"/>
            </a:xfrm>
            <a:prstGeom prst="rect">
              <a:avLst/>
            </a:prstGeom>
          </p:spPr>
        </p:pic>
        <p:sp>
          <p:nvSpPr>
            <p:cNvPr id="14" name="TextBox 13">
              <a:extLst>
                <a:ext uri="{FF2B5EF4-FFF2-40B4-BE49-F238E27FC236}">
                  <a16:creationId xmlns:a16="http://schemas.microsoft.com/office/drawing/2014/main" id="{0D4CF5BF-C65C-4E22-8D3D-C7AAD6355A8B}"/>
                </a:ext>
              </a:extLst>
            </p:cNvPr>
            <p:cNvSpPr txBox="1"/>
            <p:nvPr/>
          </p:nvSpPr>
          <p:spPr>
            <a:xfrm>
              <a:off x="3616678" y="3568124"/>
              <a:ext cx="411972" cy="184666"/>
            </a:xfrm>
            <a:prstGeom prst="rect">
              <a:avLst/>
            </a:prstGeom>
            <a:noFill/>
          </p:spPr>
          <p:txBody>
            <a:bodyPr wrap="none" lIns="0" tIns="0" rIns="0" bIns="0" rtlCol="0">
              <a:spAutoFit/>
            </a:bodyPr>
            <a:lstStyle/>
            <a:p>
              <a:pPr algn="ctr"/>
              <a:r>
                <a:rPr lang="en-US" sz="1200" b="1">
                  <a:latin typeface="Arial" charset="0"/>
                  <a:ea typeface="Arial" charset="0"/>
                  <a:cs typeface="Arial" charset="0"/>
                </a:rPr>
                <a:t>Logic</a:t>
              </a:r>
              <a:endParaRPr lang="en-US" sz="1200" b="1" dirty="0">
                <a:latin typeface="Arial" charset="0"/>
                <a:ea typeface="Arial" charset="0"/>
                <a:cs typeface="Arial" charset="0"/>
              </a:endParaRPr>
            </a:p>
          </p:txBody>
        </p:sp>
        <p:sp>
          <p:nvSpPr>
            <p:cNvPr id="15" name="TextBox 14">
              <a:extLst>
                <a:ext uri="{FF2B5EF4-FFF2-40B4-BE49-F238E27FC236}">
                  <a16:creationId xmlns:a16="http://schemas.microsoft.com/office/drawing/2014/main" id="{8B07B7D0-B9BA-4ED6-BECF-348EB61BC9AF}"/>
                </a:ext>
              </a:extLst>
            </p:cNvPr>
            <p:cNvSpPr txBox="1"/>
            <p:nvPr/>
          </p:nvSpPr>
          <p:spPr>
            <a:xfrm>
              <a:off x="2773460" y="3522190"/>
              <a:ext cx="375103" cy="184666"/>
            </a:xfrm>
            <a:prstGeom prst="rect">
              <a:avLst/>
            </a:prstGeom>
            <a:noFill/>
          </p:spPr>
          <p:txBody>
            <a:bodyPr wrap="none" lIns="0" tIns="0" rIns="0" bIns="0" rtlCol="0">
              <a:spAutoFit/>
            </a:bodyPr>
            <a:lstStyle/>
            <a:p>
              <a:r>
                <a:rPr lang="en-US" sz="1200" b="1" dirty="0">
                  <a:latin typeface="Arial" charset="0"/>
                  <a:ea typeface="Arial" charset="0"/>
                  <a:cs typeface="Arial" charset="0"/>
                </a:rPr>
                <a:t>State</a:t>
              </a:r>
            </a:p>
          </p:txBody>
        </p:sp>
        <p:grpSp>
          <p:nvGrpSpPr>
            <p:cNvPr id="16" name="Group 15">
              <a:extLst>
                <a:ext uri="{FF2B5EF4-FFF2-40B4-BE49-F238E27FC236}">
                  <a16:creationId xmlns:a16="http://schemas.microsoft.com/office/drawing/2014/main" id="{EECA3FE3-5E54-4652-AA18-EB144989A0F6}"/>
                </a:ext>
              </a:extLst>
            </p:cNvPr>
            <p:cNvGrpSpPr/>
            <p:nvPr/>
          </p:nvGrpSpPr>
          <p:grpSpPr>
            <a:xfrm>
              <a:off x="4369747" y="2977779"/>
              <a:ext cx="574869" cy="775011"/>
              <a:chOff x="7185238" y="1834985"/>
              <a:chExt cx="431152" cy="581258"/>
            </a:xfrm>
          </p:grpSpPr>
          <p:sp>
            <p:nvSpPr>
              <p:cNvPr id="17" name="Rectangle 16">
                <a:extLst>
                  <a:ext uri="{FF2B5EF4-FFF2-40B4-BE49-F238E27FC236}">
                    <a16:creationId xmlns:a16="http://schemas.microsoft.com/office/drawing/2014/main" id="{E1387734-1469-4D7F-BD78-1D2B1D9355E8}"/>
                  </a:ext>
                </a:extLst>
              </p:cNvPr>
              <p:cNvSpPr/>
              <p:nvPr/>
            </p:nvSpPr>
            <p:spPr>
              <a:xfrm>
                <a:off x="7185238" y="1834985"/>
                <a:ext cx="431152" cy="392259"/>
              </a:xfrm>
              <a:prstGeom prst="rect">
                <a:avLst/>
              </a:prstGeom>
              <a:solidFill>
                <a:schemeClr val="bg1"/>
              </a:solidFill>
              <a:ln w="285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50000"/>
                      </a:schemeClr>
                    </a:solidFill>
                  </a:rPr>
                  <a:t>{  }</a:t>
                </a:r>
              </a:p>
            </p:txBody>
          </p:sp>
          <p:sp>
            <p:nvSpPr>
              <p:cNvPr id="18" name="TextBox 17">
                <a:extLst>
                  <a:ext uri="{FF2B5EF4-FFF2-40B4-BE49-F238E27FC236}">
                    <a16:creationId xmlns:a16="http://schemas.microsoft.com/office/drawing/2014/main" id="{8C869418-3B69-4AE8-AB78-11CCA64E4761}"/>
                  </a:ext>
                </a:extLst>
              </p:cNvPr>
              <p:cNvSpPr txBox="1"/>
              <p:nvPr/>
            </p:nvSpPr>
            <p:spPr>
              <a:xfrm>
                <a:off x="7334514" y="2277744"/>
                <a:ext cx="192360" cy="138499"/>
              </a:xfrm>
              <a:prstGeom prst="rect">
                <a:avLst/>
              </a:prstGeom>
              <a:noFill/>
            </p:spPr>
            <p:txBody>
              <a:bodyPr wrap="none" lIns="0" tIns="0" rIns="0" bIns="0" rtlCol="0">
                <a:spAutoFit/>
              </a:bodyPr>
              <a:lstStyle/>
              <a:p>
                <a:pPr algn="ctr"/>
                <a:r>
                  <a:rPr lang="en-US" sz="1200" b="1">
                    <a:latin typeface="Arial" charset="0"/>
                    <a:ea typeface="Arial" charset="0"/>
                    <a:cs typeface="Arial" charset="0"/>
                  </a:rPr>
                  <a:t>API</a:t>
                </a:r>
                <a:endParaRPr lang="en-US" sz="1200" b="1" dirty="0">
                  <a:latin typeface="Arial" charset="0"/>
                  <a:ea typeface="Arial" charset="0"/>
                  <a:cs typeface="Arial" charset="0"/>
                </a:endParaRPr>
              </a:p>
            </p:txBody>
          </p:sp>
        </p:grpSp>
        <p:pic>
          <p:nvPicPr>
            <p:cNvPr id="19" name="Picture 18">
              <a:extLst>
                <a:ext uri="{FF2B5EF4-FFF2-40B4-BE49-F238E27FC236}">
                  <a16:creationId xmlns:a16="http://schemas.microsoft.com/office/drawing/2014/main" id="{576873B5-4074-4D9A-AAFC-3B39E967B0C2}"/>
                </a:ext>
              </a:extLst>
            </p:cNvPr>
            <p:cNvPicPr>
              <a:picLocks noChangeAspect="1"/>
            </p:cNvPicPr>
            <p:nvPr/>
          </p:nvPicPr>
          <p:blipFill>
            <a:blip r:embed="rId4"/>
            <a:stretch>
              <a:fillRect/>
            </a:stretch>
          </p:blipFill>
          <p:spPr>
            <a:xfrm rot="16200000">
              <a:off x="3594015" y="3007113"/>
              <a:ext cx="486663" cy="486663"/>
            </a:xfrm>
            <a:prstGeom prst="rect">
              <a:avLst/>
            </a:prstGeom>
            <a:solidFill>
              <a:schemeClr val="bg1"/>
            </a:solidFill>
            <a:ln w="28575">
              <a:solidFill>
                <a:schemeClr val="tx1">
                  <a:lumMod val="50000"/>
                </a:schemeClr>
              </a:solidFill>
            </a:ln>
          </p:spPr>
        </p:pic>
        <p:sp>
          <p:nvSpPr>
            <p:cNvPr id="21" name="Right Arrow 73">
              <a:extLst>
                <a:ext uri="{FF2B5EF4-FFF2-40B4-BE49-F238E27FC236}">
                  <a16:creationId xmlns:a16="http://schemas.microsoft.com/office/drawing/2014/main" id="{D966A4C0-F7FF-4C67-AE5B-9AE8CA858224}"/>
                </a:ext>
              </a:extLst>
            </p:cNvPr>
            <p:cNvSpPr/>
            <p:nvPr/>
          </p:nvSpPr>
          <p:spPr>
            <a:xfrm rot="10800000">
              <a:off x="5376935" y="2755927"/>
              <a:ext cx="1440000" cy="240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chemeClr val="tx1"/>
                </a:solidFill>
              </a:endParaRPr>
            </a:p>
          </p:txBody>
        </p:sp>
        <p:grpSp>
          <p:nvGrpSpPr>
            <p:cNvPr id="22" name="Group 21">
              <a:extLst>
                <a:ext uri="{FF2B5EF4-FFF2-40B4-BE49-F238E27FC236}">
                  <a16:creationId xmlns:a16="http://schemas.microsoft.com/office/drawing/2014/main" id="{C5D84B03-61BB-4132-A3F6-DB4D571C5069}"/>
                </a:ext>
              </a:extLst>
            </p:cNvPr>
            <p:cNvGrpSpPr/>
            <p:nvPr/>
          </p:nvGrpSpPr>
          <p:grpSpPr>
            <a:xfrm rot="10800000">
              <a:off x="5978475" y="2756911"/>
              <a:ext cx="343160" cy="241939"/>
              <a:chOff x="7836530" y="946570"/>
              <a:chExt cx="257370" cy="181454"/>
            </a:xfrm>
          </p:grpSpPr>
          <p:sp>
            <p:nvSpPr>
              <p:cNvPr id="23" name="Rectangle 22">
                <a:extLst>
                  <a:ext uri="{FF2B5EF4-FFF2-40B4-BE49-F238E27FC236}">
                    <a16:creationId xmlns:a16="http://schemas.microsoft.com/office/drawing/2014/main" id="{68F52E27-D411-4B10-B9BB-7F0D1DABCB6D}"/>
                  </a:ext>
                </a:extLst>
              </p:cNvPr>
              <p:cNvSpPr/>
              <p:nvPr/>
            </p:nvSpPr>
            <p:spPr>
              <a:xfrm rot="5400000">
                <a:off x="7874488" y="908612"/>
                <a:ext cx="181454" cy="257370"/>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sp>
            <p:nvSpPr>
              <p:cNvPr id="24" name="Right Arrow 76">
                <a:extLst>
                  <a:ext uri="{FF2B5EF4-FFF2-40B4-BE49-F238E27FC236}">
                    <a16:creationId xmlns:a16="http://schemas.microsoft.com/office/drawing/2014/main" id="{0EB66BA5-C13C-48A1-9D07-A176030CB677}"/>
                  </a:ext>
                </a:extLst>
              </p:cNvPr>
              <p:cNvSpPr/>
              <p:nvPr/>
            </p:nvSpPr>
            <p:spPr>
              <a:xfrm>
                <a:off x="7875215" y="1008809"/>
                <a:ext cx="180000" cy="54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grpSp>
      </p:grpSp>
      <p:grpSp>
        <p:nvGrpSpPr>
          <p:cNvPr id="74" name="Group 73">
            <a:extLst>
              <a:ext uri="{FF2B5EF4-FFF2-40B4-BE49-F238E27FC236}">
                <a16:creationId xmlns:a16="http://schemas.microsoft.com/office/drawing/2014/main" id="{8FE2E6C1-4808-453F-B170-D9A17648347C}"/>
              </a:ext>
            </a:extLst>
          </p:cNvPr>
          <p:cNvGrpSpPr/>
          <p:nvPr/>
        </p:nvGrpSpPr>
        <p:grpSpPr>
          <a:xfrm>
            <a:off x="399459" y="3802096"/>
            <a:ext cx="9106701" cy="1400652"/>
            <a:chOff x="399459" y="3802096"/>
            <a:chExt cx="9106701" cy="1400652"/>
          </a:xfrm>
        </p:grpSpPr>
        <p:sp>
          <p:nvSpPr>
            <p:cNvPr id="26" name="Rounded Rectangle 62">
              <a:extLst>
                <a:ext uri="{FF2B5EF4-FFF2-40B4-BE49-F238E27FC236}">
                  <a16:creationId xmlns:a16="http://schemas.microsoft.com/office/drawing/2014/main" id="{AC9F6BCF-0B57-4363-9517-1A50AB87B1C4}"/>
                </a:ext>
              </a:extLst>
            </p:cNvPr>
            <p:cNvSpPr/>
            <p:nvPr/>
          </p:nvSpPr>
          <p:spPr>
            <a:xfrm>
              <a:off x="8111087" y="3802096"/>
              <a:ext cx="1395073" cy="1400652"/>
            </a:xfrm>
            <a:prstGeom prst="round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400" b="1" dirty="0">
                  <a:solidFill>
                    <a:schemeClr val="tx1"/>
                  </a:solidFill>
                  <a:latin typeface="Arial" charset="0"/>
                  <a:ea typeface="Arial" charset="0"/>
                  <a:cs typeface="Arial" charset="0"/>
                </a:rPr>
                <a:t>Event Hub</a:t>
              </a:r>
            </a:p>
          </p:txBody>
        </p:sp>
        <p:pic>
          <p:nvPicPr>
            <p:cNvPr id="27" name="Picture 26" descr="http://plainicon.com/dl.php?pid=46740&amp;tem=256px&amp;con=download-icon">
              <a:extLst>
                <a:ext uri="{FF2B5EF4-FFF2-40B4-BE49-F238E27FC236}">
                  <a16:creationId xmlns:a16="http://schemas.microsoft.com/office/drawing/2014/main" id="{2CDB5020-AC90-4136-9244-4EB62659EDC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6200000">
              <a:off x="8606760" y="4312414"/>
              <a:ext cx="408661" cy="740297"/>
            </a:xfrm>
            <a:prstGeom prst="rect">
              <a:avLst/>
            </a:prstGeom>
            <a:noFill/>
            <a:extLst>
              <a:ext uri="{909E8E84-426E-40DD-AFC4-6F175D3DCCD1}">
                <a14:hiddenFill xmlns:a14="http://schemas.microsoft.com/office/drawing/2010/main">
                  <a:solidFill>
                    <a:srgbClr val="FFFFFF"/>
                  </a:solidFill>
                </a14:hiddenFill>
              </a:ext>
            </a:extLst>
          </p:spPr>
        </p:pic>
        <p:sp>
          <p:nvSpPr>
            <p:cNvPr id="28" name="Right Arrow 36">
              <a:extLst>
                <a:ext uri="{FF2B5EF4-FFF2-40B4-BE49-F238E27FC236}">
                  <a16:creationId xmlns:a16="http://schemas.microsoft.com/office/drawing/2014/main" id="{E6FD444E-E169-4D9B-8FB3-DC25619A362E}"/>
                </a:ext>
              </a:extLst>
            </p:cNvPr>
            <p:cNvSpPr/>
            <p:nvPr/>
          </p:nvSpPr>
          <p:spPr>
            <a:xfrm>
              <a:off x="6590227" y="4723274"/>
              <a:ext cx="1440000" cy="240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chemeClr val="tx1"/>
                </a:solidFill>
              </a:endParaRPr>
            </a:p>
          </p:txBody>
        </p:sp>
        <p:grpSp>
          <p:nvGrpSpPr>
            <p:cNvPr id="29" name="Group 28">
              <a:extLst>
                <a:ext uri="{FF2B5EF4-FFF2-40B4-BE49-F238E27FC236}">
                  <a16:creationId xmlns:a16="http://schemas.microsoft.com/office/drawing/2014/main" id="{D73F41A0-84BD-4E5C-B2B4-CC1462B1D3F5}"/>
                </a:ext>
              </a:extLst>
            </p:cNvPr>
            <p:cNvGrpSpPr/>
            <p:nvPr/>
          </p:nvGrpSpPr>
          <p:grpSpPr>
            <a:xfrm>
              <a:off x="7091441" y="4722778"/>
              <a:ext cx="343160" cy="241939"/>
              <a:chOff x="7836530" y="946570"/>
              <a:chExt cx="257370" cy="181454"/>
            </a:xfrm>
          </p:grpSpPr>
          <p:sp>
            <p:nvSpPr>
              <p:cNvPr id="30" name="Rectangle 29">
                <a:extLst>
                  <a:ext uri="{FF2B5EF4-FFF2-40B4-BE49-F238E27FC236}">
                    <a16:creationId xmlns:a16="http://schemas.microsoft.com/office/drawing/2014/main" id="{DDBD29C9-52D4-424D-B89B-A34EC2F6D15F}"/>
                  </a:ext>
                </a:extLst>
              </p:cNvPr>
              <p:cNvSpPr/>
              <p:nvPr/>
            </p:nvSpPr>
            <p:spPr>
              <a:xfrm rot="5400000">
                <a:off x="7874488" y="908612"/>
                <a:ext cx="181454" cy="257370"/>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sp>
            <p:nvSpPr>
              <p:cNvPr id="31" name="Right Arrow 39">
                <a:extLst>
                  <a:ext uri="{FF2B5EF4-FFF2-40B4-BE49-F238E27FC236}">
                    <a16:creationId xmlns:a16="http://schemas.microsoft.com/office/drawing/2014/main" id="{77E47EFC-44F7-4A11-9274-F18A7EC72DBC}"/>
                  </a:ext>
                </a:extLst>
              </p:cNvPr>
              <p:cNvSpPr/>
              <p:nvPr/>
            </p:nvSpPr>
            <p:spPr>
              <a:xfrm>
                <a:off x="7875215" y="1008809"/>
                <a:ext cx="180000" cy="54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grpSp>
        <p:sp>
          <p:nvSpPr>
            <p:cNvPr id="40" name="Right Arrow 73">
              <a:extLst>
                <a:ext uri="{FF2B5EF4-FFF2-40B4-BE49-F238E27FC236}">
                  <a16:creationId xmlns:a16="http://schemas.microsoft.com/office/drawing/2014/main" id="{7F52AA1B-38FF-4780-873D-BE6B7783787A}"/>
                </a:ext>
              </a:extLst>
            </p:cNvPr>
            <p:cNvSpPr/>
            <p:nvPr/>
          </p:nvSpPr>
          <p:spPr>
            <a:xfrm rot="10800000">
              <a:off x="6577797" y="4178508"/>
              <a:ext cx="1440000" cy="240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err="1">
                <a:solidFill>
                  <a:schemeClr val="tx1"/>
                </a:solidFill>
              </a:endParaRPr>
            </a:p>
          </p:txBody>
        </p:sp>
        <p:grpSp>
          <p:nvGrpSpPr>
            <p:cNvPr id="41" name="Group 40">
              <a:extLst>
                <a:ext uri="{FF2B5EF4-FFF2-40B4-BE49-F238E27FC236}">
                  <a16:creationId xmlns:a16="http://schemas.microsoft.com/office/drawing/2014/main" id="{ED0A62AF-4F24-4B9E-9E94-56D2DEA2E7CC}"/>
                </a:ext>
              </a:extLst>
            </p:cNvPr>
            <p:cNvGrpSpPr/>
            <p:nvPr/>
          </p:nvGrpSpPr>
          <p:grpSpPr>
            <a:xfrm rot="10800000">
              <a:off x="7179337" y="4179492"/>
              <a:ext cx="343160" cy="241939"/>
              <a:chOff x="7836530" y="946570"/>
              <a:chExt cx="257370" cy="181454"/>
            </a:xfrm>
          </p:grpSpPr>
          <p:sp>
            <p:nvSpPr>
              <p:cNvPr id="42" name="Rectangle 41">
                <a:extLst>
                  <a:ext uri="{FF2B5EF4-FFF2-40B4-BE49-F238E27FC236}">
                    <a16:creationId xmlns:a16="http://schemas.microsoft.com/office/drawing/2014/main" id="{816513BE-074A-4E9D-8894-6BC3642BD2AB}"/>
                  </a:ext>
                </a:extLst>
              </p:cNvPr>
              <p:cNvSpPr/>
              <p:nvPr/>
            </p:nvSpPr>
            <p:spPr>
              <a:xfrm rot="5400000">
                <a:off x="7874488" y="908612"/>
                <a:ext cx="181454" cy="257370"/>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sp>
            <p:nvSpPr>
              <p:cNvPr id="43" name="Right Arrow 76">
                <a:extLst>
                  <a:ext uri="{FF2B5EF4-FFF2-40B4-BE49-F238E27FC236}">
                    <a16:creationId xmlns:a16="http://schemas.microsoft.com/office/drawing/2014/main" id="{0CDC7C7E-F76E-4BF9-9ADF-365991544237}"/>
                  </a:ext>
                </a:extLst>
              </p:cNvPr>
              <p:cNvSpPr/>
              <p:nvPr/>
            </p:nvSpPr>
            <p:spPr>
              <a:xfrm>
                <a:off x="7875215" y="1008809"/>
                <a:ext cx="180000" cy="54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67" dirty="0" err="1">
                  <a:solidFill>
                    <a:schemeClr val="tx1"/>
                  </a:solidFill>
                </a:endParaRPr>
              </a:p>
            </p:txBody>
          </p:sp>
        </p:grpSp>
        <p:sp>
          <p:nvSpPr>
            <p:cNvPr id="44" name="Rounded Rectangle 44">
              <a:extLst>
                <a:ext uri="{FF2B5EF4-FFF2-40B4-BE49-F238E27FC236}">
                  <a16:creationId xmlns:a16="http://schemas.microsoft.com/office/drawing/2014/main" id="{08F81640-C871-46ED-A153-34EF5332E0DA}"/>
                </a:ext>
              </a:extLst>
            </p:cNvPr>
            <p:cNvSpPr/>
            <p:nvPr/>
          </p:nvSpPr>
          <p:spPr>
            <a:xfrm>
              <a:off x="4394428" y="3956840"/>
              <a:ext cx="2020528" cy="1199248"/>
            </a:xfrm>
            <a:prstGeom prst="roundRect">
              <a:avLst>
                <a:gd name="adj" fmla="val 14885"/>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solidFill>
                    <a:schemeClr val="tx1"/>
                  </a:solidFill>
                  <a:latin typeface="Arial" charset="0"/>
                  <a:ea typeface="Arial" charset="0"/>
                  <a:cs typeface="Arial" charset="0"/>
                </a:rPr>
                <a:t>Microservice</a:t>
              </a:r>
            </a:p>
          </p:txBody>
        </p:sp>
        <p:sp>
          <p:nvSpPr>
            <p:cNvPr id="46" name="TextBox 45">
              <a:extLst>
                <a:ext uri="{FF2B5EF4-FFF2-40B4-BE49-F238E27FC236}">
                  <a16:creationId xmlns:a16="http://schemas.microsoft.com/office/drawing/2014/main" id="{9EB75836-DE7E-41DE-B831-5CD6AD35E5B2}"/>
                </a:ext>
              </a:extLst>
            </p:cNvPr>
            <p:cNvSpPr txBox="1"/>
            <p:nvPr/>
          </p:nvSpPr>
          <p:spPr>
            <a:xfrm>
              <a:off x="4742359" y="4961763"/>
              <a:ext cx="411972" cy="184666"/>
            </a:xfrm>
            <a:prstGeom prst="rect">
              <a:avLst/>
            </a:prstGeom>
            <a:noFill/>
          </p:spPr>
          <p:txBody>
            <a:bodyPr wrap="none" lIns="0" tIns="0" rIns="0" bIns="0" rtlCol="0">
              <a:spAutoFit/>
            </a:bodyPr>
            <a:lstStyle/>
            <a:p>
              <a:pPr algn="ctr"/>
              <a:r>
                <a:rPr lang="en-US" sz="1200" b="1">
                  <a:latin typeface="Arial" charset="0"/>
                  <a:ea typeface="Arial" charset="0"/>
                  <a:cs typeface="Arial" charset="0"/>
                </a:rPr>
                <a:t>Logic</a:t>
              </a:r>
              <a:endParaRPr lang="en-US" sz="1200" b="1" dirty="0">
                <a:latin typeface="Arial" charset="0"/>
                <a:ea typeface="Arial" charset="0"/>
                <a:cs typeface="Arial" charset="0"/>
              </a:endParaRPr>
            </a:p>
          </p:txBody>
        </p:sp>
        <p:grpSp>
          <p:nvGrpSpPr>
            <p:cNvPr id="48" name="Group 47">
              <a:extLst>
                <a:ext uri="{FF2B5EF4-FFF2-40B4-BE49-F238E27FC236}">
                  <a16:creationId xmlns:a16="http://schemas.microsoft.com/office/drawing/2014/main" id="{7DB4C6D5-F06E-4302-A5A9-1541C9E83678}"/>
                </a:ext>
              </a:extLst>
            </p:cNvPr>
            <p:cNvGrpSpPr/>
            <p:nvPr/>
          </p:nvGrpSpPr>
          <p:grpSpPr>
            <a:xfrm>
              <a:off x="5495428" y="4371418"/>
              <a:ext cx="574869" cy="775011"/>
              <a:chOff x="7185238" y="1834985"/>
              <a:chExt cx="431152" cy="581258"/>
            </a:xfrm>
          </p:grpSpPr>
          <p:sp>
            <p:nvSpPr>
              <p:cNvPr id="49" name="Rectangle 48">
                <a:extLst>
                  <a:ext uri="{FF2B5EF4-FFF2-40B4-BE49-F238E27FC236}">
                    <a16:creationId xmlns:a16="http://schemas.microsoft.com/office/drawing/2014/main" id="{05E9F678-C9C4-4486-AC8A-16B298449E06}"/>
                  </a:ext>
                </a:extLst>
              </p:cNvPr>
              <p:cNvSpPr/>
              <p:nvPr/>
            </p:nvSpPr>
            <p:spPr>
              <a:xfrm>
                <a:off x="7185238" y="1834985"/>
                <a:ext cx="431152" cy="392259"/>
              </a:xfrm>
              <a:prstGeom prst="rect">
                <a:avLst/>
              </a:prstGeom>
              <a:solidFill>
                <a:schemeClr val="bg1"/>
              </a:solidFill>
              <a:ln w="285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50000"/>
                      </a:schemeClr>
                    </a:solidFill>
                  </a:rPr>
                  <a:t>{  }</a:t>
                </a:r>
              </a:p>
            </p:txBody>
          </p:sp>
          <p:sp>
            <p:nvSpPr>
              <p:cNvPr id="50" name="TextBox 49">
                <a:extLst>
                  <a:ext uri="{FF2B5EF4-FFF2-40B4-BE49-F238E27FC236}">
                    <a16:creationId xmlns:a16="http://schemas.microsoft.com/office/drawing/2014/main" id="{50989196-E7A4-4DA7-B83D-CE606C097274}"/>
                  </a:ext>
                </a:extLst>
              </p:cNvPr>
              <p:cNvSpPr txBox="1"/>
              <p:nvPr/>
            </p:nvSpPr>
            <p:spPr>
              <a:xfrm>
                <a:off x="7334514" y="2277744"/>
                <a:ext cx="192360" cy="138499"/>
              </a:xfrm>
              <a:prstGeom prst="rect">
                <a:avLst/>
              </a:prstGeom>
              <a:noFill/>
            </p:spPr>
            <p:txBody>
              <a:bodyPr wrap="none" lIns="0" tIns="0" rIns="0" bIns="0" rtlCol="0">
                <a:spAutoFit/>
              </a:bodyPr>
              <a:lstStyle/>
              <a:p>
                <a:pPr algn="ctr"/>
                <a:r>
                  <a:rPr lang="en-US" sz="1200" b="1">
                    <a:latin typeface="Arial" charset="0"/>
                    <a:ea typeface="Arial" charset="0"/>
                    <a:cs typeface="Arial" charset="0"/>
                  </a:rPr>
                  <a:t>API</a:t>
                </a:r>
                <a:endParaRPr lang="en-US" sz="1200" b="1" dirty="0">
                  <a:latin typeface="Arial" charset="0"/>
                  <a:ea typeface="Arial" charset="0"/>
                  <a:cs typeface="Arial" charset="0"/>
                </a:endParaRPr>
              </a:p>
            </p:txBody>
          </p:sp>
        </p:grpSp>
        <p:pic>
          <p:nvPicPr>
            <p:cNvPr id="51" name="Picture 50">
              <a:extLst>
                <a:ext uri="{FF2B5EF4-FFF2-40B4-BE49-F238E27FC236}">
                  <a16:creationId xmlns:a16="http://schemas.microsoft.com/office/drawing/2014/main" id="{D5E064C3-76E8-467E-8D30-E1435599E93B}"/>
                </a:ext>
              </a:extLst>
            </p:cNvPr>
            <p:cNvPicPr>
              <a:picLocks noChangeAspect="1"/>
            </p:cNvPicPr>
            <p:nvPr/>
          </p:nvPicPr>
          <p:blipFill>
            <a:blip r:embed="rId4"/>
            <a:stretch>
              <a:fillRect/>
            </a:stretch>
          </p:blipFill>
          <p:spPr>
            <a:xfrm rot="16200000">
              <a:off x="4719696" y="4400752"/>
              <a:ext cx="486663" cy="486663"/>
            </a:xfrm>
            <a:prstGeom prst="rect">
              <a:avLst/>
            </a:prstGeom>
            <a:solidFill>
              <a:schemeClr val="bg1"/>
            </a:solidFill>
            <a:ln w="28575">
              <a:solidFill>
                <a:schemeClr val="tx1">
                  <a:lumMod val="50000"/>
                </a:schemeClr>
              </a:solidFill>
            </a:ln>
          </p:spPr>
        </p:pic>
        <p:pic>
          <p:nvPicPr>
            <p:cNvPr id="52" name="Picture 51">
              <a:extLst>
                <a:ext uri="{FF2B5EF4-FFF2-40B4-BE49-F238E27FC236}">
                  <a16:creationId xmlns:a16="http://schemas.microsoft.com/office/drawing/2014/main" id="{11A4846B-0197-40D9-B274-8E8E8EB05384}"/>
                </a:ext>
              </a:extLst>
            </p:cNvPr>
            <p:cNvPicPr>
              <a:picLocks noChangeAspect="1"/>
            </p:cNvPicPr>
            <p:nvPr/>
          </p:nvPicPr>
          <p:blipFill>
            <a:blip r:embed="rId3"/>
            <a:stretch>
              <a:fillRect/>
            </a:stretch>
          </p:blipFill>
          <p:spPr>
            <a:xfrm>
              <a:off x="2960119" y="4324320"/>
              <a:ext cx="748992" cy="465240"/>
            </a:xfrm>
            <a:prstGeom prst="rect">
              <a:avLst/>
            </a:prstGeom>
          </p:spPr>
        </p:pic>
        <p:sp>
          <p:nvSpPr>
            <p:cNvPr id="53" name="TextBox 52">
              <a:extLst>
                <a:ext uri="{FF2B5EF4-FFF2-40B4-BE49-F238E27FC236}">
                  <a16:creationId xmlns:a16="http://schemas.microsoft.com/office/drawing/2014/main" id="{4EE11355-B147-422A-BCC9-98D744103A33}"/>
                </a:ext>
              </a:extLst>
            </p:cNvPr>
            <p:cNvSpPr txBox="1"/>
            <p:nvPr/>
          </p:nvSpPr>
          <p:spPr>
            <a:xfrm>
              <a:off x="3160187" y="4798693"/>
              <a:ext cx="375103" cy="184666"/>
            </a:xfrm>
            <a:prstGeom prst="rect">
              <a:avLst/>
            </a:prstGeom>
            <a:noFill/>
          </p:spPr>
          <p:txBody>
            <a:bodyPr wrap="none" lIns="0" tIns="0" rIns="0" bIns="0" rtlCol="0">
              <a:spAutoFit/>
            </a:bodyPr>
            <a:lstStyle/>
            <a:p>
              <a:r>
                <a:rPr lang="en-US" sz="1200" b="1" dirty="0">
                  <a:latin typeface="Arial" charset="0"/>
                  <a:ea typeface="Arial" charset="0"/>
                  <a:cs typeface="Arial" charset="0"/>
                </a:rPr>
                <a:t>State</a:t>
              </a:r>
            </a:p>
          </p:txBody>
        </p:sp>
        <p:sp>
          <p:nvSpPr>
            <p:cNvPr id="62" name="Rounded Rectangle 44">
              <a:extLst>
                <a:ext uri="{FF2B5EF4-FFF2-40B4-BE49-F238E27FC236}">
                  <a16:creationId xmlns:a16="http://schemas.microsoft.com/office/drawing/2014/main" id="{4725A187-3E1A-4BB3-BE5F-76C35117B7CD}"/>
                </a:ext>
              </a:extLst>
            </p:cNvPr>
            <p:cNvSpPr/>
            <p:nvPr/>
          </p:nvSpPr>
          <p:spPr>
            <a:xfrm>
              <a:off x="399459" y="3958803"/>
              <a:ext cx="2020528" cy="1199248"/>
            </a:xfrm>
            <a:prstGeom prst="roundRect">
              <a:avLst>
                <a:gd name="adj" fmla="val 14885"/>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solidFill>
                    <a:schemeClr val="tx1"/>
                  </a:solidFill>
                  <a:latin typeface="Arial" charset="0"/>
                  <a:ea typeface="Arial" charset="0"/>
                  <a:cs typeface="Arial" charset="0"/>
                </a:rPr>
                <a:t>Microservice</a:t>
              </a:r>
            </a:p>
          </p:txBody>
        </p:sp>
        <p:sp>
          <p:nvSpPr>
            <p:cNvPr id="63" name="TextBox 62">
              <a:extLst>
                <a:ext uri="{FF2B5EF4-FFF2-40B4-BE49-F238E27FC236}">
                  <a16:creationId xmlns:a16="http://schemas.microsoft.com/office/drawing/2014/main" id="{456E3758-E900-4D11-9C28-D7E1EABF8E1A}"/>
                </a:ext>
              </a:extLst>
            </p:cNvPr>
            <p:cNvSpPr txBox="1"/>
            <p:nvPr/>
          </p:nvSpPr>
          <p:spPr>
            <a:xfrm>
              <a:off x="747390" y="4963726"/>
              <a:ext cx="411972" cy="184666"/>
            </a:xfrm>
            <a:prstGeom prst="rect">
              <a:avLst/>
            </a:prstGeom>
            <a:noFill/>
          </p:spPr>
          <p:txBody>
            <a:bodyPr wrap="none" lIns="0" tIns="0" rIns="0" bIns="0" rtlCol="0">
              <a:spAutoFit/>
            </a:bodyPr>
            <a:lstStyle/>
            <a:p>
              <a:pPr algn="ctr"/>
              <a:r>
                <a:rPr lang="en-US" sz="1200" b="1">
                  <a:latin typeface="Arial" charset="0"/>
                  <a:ea typeface="Arial" charset="0"/>
                  <a:cs typeface="Arial" charset="0"/>
                </a:rPr>
                <a:t>Logic</a:t>
              </a:r>
              <a:endParaRPr lang="en-US" sz="1200" b="1" dirty="0">
                <a:latin typeface="Arial" charset="0"/>
                <a:ea typeface="Arial" charset="0"/>
                <a:cs typeface="Arial" charset="0"/>
              </a:endParaRPr>
            </a:p>
          </p:txBody>
        </p:sp>
        <p:grpSp>
          <p:nvGrpSpPr>
            <p:cNvPr id="64" name="Group 63">
              <a:extLst>
                <a:ext uri="{FF2B5EF4-FFF2-40B4-BE49-F238E27FC236}">
                  <a16:creationId xmlns:a16="http://schemas.microsoft.com/office/drawing/2014/main" id="{093CA875-9F90-40E6-8FD7-29E3218093C0}"/>
                </a:ext>
              </a:extLst>
            </p:cNvPr>
            <p:cNvGrpSpPr/>
            <p:nvPr/>
          </p:nvGrpSpPr>
          <p:grpSpPr>
            <a:xfrm>
              <a:off x="1500459" y="4373381"/>
              <a:ext cx="574869" cy="775011"/>
              <a:chOff x="7185238" y="1834985"/>
              <a:chExt cx="431152" cy="581258"/>
            </a:xfrm>
          </p:grpSpPr>
          <p:sp>
            <p:nvSpPr>
              <p:cNvPr id="65" name="Rectangle 64">
                <a:extLst>
                  <a:ext uri="{FF2B5EF4-FFF2-40B4-BE49-F238E27FC236}">
                    <a16:creationId xmlns:a16="http://schemas.microsoft.com/office/drawing/2014/main" id="{7C94BFA4-3421-43C8-A95D-FA7D88CCF388}"/>
                  </a:ext>
                </a:extLst>
              </p:cNvPr>
              <p:cNvSpPr/>
              <p:nvPr/>
            </p:nvSpPr>
            <p:spPr>
              <a:xfrm>
                <a:off x="7185238" y="1834985"/>
                <a:ext cx="431152" cy="392259"/>
              </a:xfrm>
              <a:prstGeom prst="rect">
                <a:avLst/>
              </a:prstGeom>
              <a:solidFill>
                <a:schemeClr val="bg1"/>
              </a:solidFill>
              <a:ln w="285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50000"/>
                      </a:schemeClr>
                    </a:solidFill>
                  </a:rPr>
                  <a:t>{  }</a:t>
                </a:r>
              </a:p>
            </p:txBody>
          </p:sp>
          <p:sp>
            <p:nvSpPr>
              <p:cNvPr id="66" name="TextBox 65">
                <a:extLst>
                  <a:ext uri="{FF2B5EF4-FFF2-40B4-BE49-F238E27FC236}">
                    <a16:creationId xmlns:a16="http://schemas.microsoft.com/office/drawing/2014/main" id="{CC243DE4-61D7-414D-8378-98544C5D71CF}"/>
                  </a:ext>
                </a:extLst>
              </p:cNvPr>
              <p:cNvSpPr txBox="1"/>
              <p:nvPr/>
            </p:nvSpPr>
            <p:spPr>
              <a:xfrm>
                <a:off x="7334514" y="2277744"/>
                <a:ext cx="192360" cy="138499"/>
              </a:xfrm>
              <a:prstGeom prst="rect">
                <a:avLst/>
              </a:prstGeom>
              <a:noFill/>
            </p:spPr>
            <p:txBody>
              <a:bodyPr wrap="none" lIns="0" tIns="0" rIns="0" bIns="0" rtlCol="0">
                <a:spAutoFit/>
              </a:bodyPr>
              <a:lstStyle/>
              <a:p>
                <a:pPr algn="ctr"/>
                <a:r>
                  <a:rPr lang="en-US" sz="1200" b="1">
                    <a:latin typeface="Arial" charset="0"/>
                    <a:ea typeface="Arial" charset="0"/>
                    <a:cs typeface="Arial" charset="0"/>
                  </a:rPr>
                  <a:t>API</a:t>
                </a:r>
                <a:endParaRPr lang="en-US" sz="1200" b="1" dirty="0">
                  <a:latin typeface="Arial" charset="0"/>
                  <a:ea typeface="Arial" charset="0"/>
                  <a:cs typeface="Arial" charset="0"/>
                </a:endParaRPr>
              </a:p>
            </p:txBody>
          </p:sp>
        </p:grpSp>
        <p:pic>
          <p:nvPicPr>
            <p:cNvPr id="67" name="Picture 66">
              <a:extLst>
                <a:ext uri="{FF2B5EF4-FFF2-40B4-BE49-F238E27FC236}">
                  <a16:creationId xmlns:a16="http://schemas.microsoft.com/office/drawing/2014/main" id="{CEFA03A0-1D14-40D0-9088-D9BB82F255F2}"/>
                </a:ext>
              </a:extLst>
            </p:cNvPr>
            <p:cNvPicPr>
              <a:picLocks noChangeAspect="1"/>
            </p:cNvPicPr>
            <p:nvPr/>
          </p:nvPicPr>
          <p:blipFill>
            <a:blip r:embed="rId4"/>
            <a:stretch>
              <a:fillRect/>
            </a:stretch>
          </p:blipFill>
          <p:spPr>
            <a:xfrm rot="16200000">
              <a:off x="724727" y="4402715"/>
              <a:ext cx="486663" cy="486663"/>
            </a:xfrm>
            <a:prstGeom prst="rect">
              <a:avLst/>
            </a:prstGeom>
            <a:solidFill>
              <a:schemeClr val="bg1"/>
            </a:solidFill>
            <a:ln w="28575">
              <a:solidFill>
                <a:schemeClr val="tx1">
                  <a:lumMod val="50000"/>
                </a:schemeClr>
              </a:solidFill>
            </a:ln>
          </p:spPr>
        </p:pic>
        <p:cxnSp>
          <p:nvCxnSpPr>
            <p:cNvPr id="69" name="Straight Connector 68">
              <a:extLst>
                <a:ext uri="{FF2B5EF4-FFF2-40B4-BE49-F238E27FC236}">
                  <a16:creationId xmlns:a16="http://schemas.microsoft.com/office/drawing/2014/main" id="{4F411A1A-3426-4518-B23C-0B206CCEFD3D}"/>
                </a:ext>
              </a:extLst>
            </p:cNvPr>
            <p:cNvCxnSpPr>
              <a:cxnSpLocks/>
              <a:stCxn id="62" idx="3"/>
              <a:endCxn id="52" idx="1"/>
            </p:cNvCxnSpPr>
            <p:nvPr/>
          </p:nvCxnSpPr>
          <p:spPr>
            <a:xfrm flipV="1">
              <a:off x="2419987" y="4556940"/>
              <a:ext cx="540132" cy="1487"/>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78CEB84-137B-4EF3-801A-3E15ADFDAD91}"/>
                </a:ext>
              </a:extLst>
            </p:cNvPr>
            <p:cNvCxnSpPr>
              <a:stCxn id="52" idx="3"/>
              <a:endCxn id="44" idx="1"/>
            </p:cNvCxnSpPr>
            <p:nvPr/>
          </p:nvCxnSpPr>
          <p:spPr>
            <a:xfrm flipV="1">
              <a:off x="3709111" y="4556464"/>
              <a:ext cx="685317" cy="476"/>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54" name="Picture 53"/>
          <p:cNvPicPr>
            <a:picLocks noChangeAspect="1"/>
          </p:cNvPicPr>
          <p:nvPr/>
        </p:nvPicPr>
        <p:blipFill>
          <a:blip r:embed="rId5"/>
          <a:stretch>
            <a:fillRect/>
          </a:stretch>
        </p:blipFill>
        <p:spPr>
          <a:xfrm>
            <a:off x="11682792" y="34836"/>
            <a:ext cx="439538" cy="531221"/>
          </a:xfrm>
          <a:prstGeom prst="rect">
            <a:avLst/>
          </a:prstGeom>
        </p:spPr>
      </p:pic>
    </p:spTree>
    <p:extLst>
      <p:ext uri="{BB962C8B-B14F-4D97-AF65-F5344CB8AC3E}">
        <p14:creationId xmlns:p14="http://schemas.microsoft.com/office/powerpoint/2010/main" val="106457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74"/>
                                        </p:tgtEl>
                                        <p:attrNameLst>
                                          <p:attrName>ppt_x</p:attrName>
                                        </p:attrNameLst>
                                      </p:cBhvr>
                                      <p:tavLst>
                                        <p:tav tm="0">
                                          <p:val>
                                            <p:strVal val="ppt_x"/>
                                          </p:val>
                                        </p:tav>
                                        <p:tav tm="100000">
                                          <p:val>
                                            <p:strVal val="ppt_x"/>
                                          </p:val>
                                        </p:tav>
                                      </p:tavLst>
                                    </p:anim>
                                    <p:anim calcmode="lin" valueType="num">
                                      <p:cBhvr additive="base">
                                        <p:cTn id="7" dur="500"/>
                                        <p:tgtEl>
                                          <p:spTgt spid="74"/>
                                        </p:tgtEl>
                                        <p:attrNameLst>
                                          <p:attrName>ppt_y</p:attrName>
                                        </p:attrNameLst>
                                      </p:cBhvr>
                                      <p:tavLst>
                                        <p:tav tm="0">
                                          <p:val>
                                            <p:strVal val="ppt_y"/>
                                          </p:val>
                                        </p:tav>
                                        <p:tav tm="100000">
                                          <p:val>
                                            <p:strVal val="1+ppt_h/2"/>
                                          </p:val>
                                        </p:tav>
                                      </p:tavLst>
                                    </p:anim>
                                    <p:set>
                                      <p:cBhvr>
                                        <p:cTn id="8" dur="1" fill="hold">
                                          <p:stCondLst>
                                            <p:cond delay="499"/>
                                          </p:stCondLst>
                                        </p:cTn>
                                        <p:tgtEl>
                                          <p:spTgt spid="74"/>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75"/>
                                        </p:tgtEl>
                                        <p:attrNameLst>
                                          <p:attrName>style.visibility</p:attrName>
                                        </p:attrNameLst>
                                      </p:cBhvr>
                                      <p:to>
                                        <p:strVal val="visible"/>
                                      </p:to>
                                    </p:set>
                                    <p:anim calcmode="lin" valueType="num">
                                      <p:cBhvr additive="base">
                                        <p:cTn id="11" dur="500" fill="hold"/>
                                        <p:tgtEl>
                                          <p:spTgt spid="75"/>
                                        </p:tgtEl>
                                        <p:attrNameLst>
                                          <p:attrName>ppt_x</p:attrName>
                                        </p:attrNameLst>
                                      </p:cBhvr>
                                      <p:tavLst>
                                        <p:tav tm="0">
                                          <p:val>
                                            <p:strVal val="#ppt_x"/>
                                          </p:val>
                                        </p:tav>
                                        <p:tav tm="100000">
                                          <p:val>
                                            <p:strVal val="#ppt_x"/>
                                          </p:val>
                                        </p:tav>
                                      </p:tavLst>
                                    </p:anim>
                                    <p:anim calcmode="lin" valueType="num">
                                      <p:cBhvr additive="base">
                                        <p:cTn id="12"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4640A-6DC9-4BAC-98E9-5CCC9C62BCA8}"/>
              </a:ext>
            </a:extLst>
          </p:cNvPr>
          <p:cNvSpPr>
            <a:spLocks noGrp="1"/>
          </p:cNvSpPr>
          <p:nvPr>
            <p:ph type="title"/>
          </p:nvPr>
        </p:nvSpPr>
        <p:spPr/>
        <p:txBody>
          <a:bodyPr/>
          <a:lstStyle/>
          <a:p>
            <a:r>
              <a:rPr lang="en-US" dirty="0"/>
              <a:t>Storing state: </a:t>
            </a:r>
            <a:r>
              <a:rPr lang="en-US" dirty="0" err="1"/>
              <a:t>noSQL</a:t>
            </a:r>
            <a:r>
              <a:rPr lang="en-US" dirty="0"/>
              <a:t> or SQL</a:t>
            </a:r>
          </a:p>
        </p:txBody>
      </p:sp>
      <p:sp>
        <p:nvSpPr>
          <p:cNvPr id="4" name="Text Placeholder 3">
            <a:extLst>
              <a:ext uri="{FF2B5EF4-FFF2-40B4-BE49-F238E27FC236}">
                <a16:creationId xmlns:a16="http://schemas.microsoft.com/office/drawing/2014/main" id="{581F089C-CA90-4995-92E0-DB3372D78DB8}"/>
              </a:ext>
            </a:extLst>
          </p:cNvPr>
          <p:cNvSpPr>
            <a:spLocks noGrp="1"/>
          </p:cNvSpPr>
          <p:nvPr>
            <p:ph type="body" idx="1"/>
          </p:nvPr>
        </p:nvSpPr>
        <p:spPr/>
        <p:txBody>
          <a:bodyPr/>
          <a:lstStyle/>
          <a:p>
            <a:r>
              <a:rPr lang="en-US" dirty="0"/>
              <a:t>SQL</a:t>
            </a:r>
          </a:p>
        </p:txBody>
      </p:sp>
      <p:sp>
        <p:nvSpPr>
          <p:cNvPr id="5" name="Content Placeholder 4">
            <a:extLst>
              <a:ext uri="{FF2B5EF4-FFF2-40B4-BE49-F238E27FC236}">
                <a16:creationId xmlns:a16="http://schemas.microsoft.com/office/drawing/2014/main" id="{830ABDF4-847F-4CC1-B896-63F92DD78A33}"/>
              </a:ext>
            </a:extLst>
          </p:cNvPr>
          <p:cNvSpPr>
            <a:spLocks noGrp="1"/>
          </p:cNvSpPr>
          <p:nvPr>
            <p:ph sz="half" idx="2"/>
          </p:nvPr>
        </p:nvSpPr>
        <p:spPr/>
        <p:txBody>
          <a:bodyPr/>
          <a:lstStyle/>
          <a:p>
            <a:r>
              <a:rPr lang="en-US" dirty="0"/>
              <a:t>Predefined structure</a:t>
            </a:r>
          </a:p>
          <a:p>
            <a:r>
              <a:rPr lang="en-US" dirty="0"/>
              <a:t>Structured language</a:t>
            </a:r>
          </a:p>
          <a:p>
            <a:r>
              <a:rPr lang="en-US" dirty="0"/>
              <a:t>Table based</a:t>
            </a:r>
          </a:p>
          <a:p>
            <a:r>
              <a:rPr lang="en-US" dirty="0"/>
              <a:t>Vertical scalable </a:t>
            </a:r>
          </a:p>
          <a:p>
            <a:r>
              <a:rPr lang="en-US" dirty="0"/>
              <a:t>Best fit for multi row transactions</a:t>
            </a:r>
          </a:p>
        </p:txBody>
      </p:sp>
      <p:sp>
        <p:nvSpPr>
          <p:cNvPr id="6" name="Text Placeholder 5">
            <a:extLst>
              <a:ext uri="{FF2B5EF4-FFF2-40B4-BE49-F238E27FC236}">
                <a16:creationId xmlns:a16="http://schemas.microsoft.com/office/drawing/2014/main" id="{E98FB832-92D8-4714-A190-7AE751A93C8D}"/>
              </a:ext>
            </a:extLst>
          </p:cNvPr>
          <p:cNvSpPr>
            <a:spLocks noGrp="1"/>
          </p:cNvSpPr>
          <p:nvPr>
            <p:ph type="body" sz="quarter" idx="3"/>
          </p:nvPr>
        </p:nvSpPr>
        <p:spPr/>
        <p:txBody>
          <a:bodyPr/>
          <a:lstStyle/>
          <a:p>
            <a:r>
              <a:rPr lang="en-US" dirty="0" err="1"/>
              <a:t>noSQL</a:t>
            </a:r>
            <a:endParaRPr lang="en-US" dirty="0"/>
          </a:p>
        </p:txBody>
      </p:sp>
      <p:sp>
        <p:nvSpPr>
          <p:cNvPr id="7" name="Content Placeholder 6">
            <a:extLst>
              <a:ext uri="{FF2B5EF4-FFF2-40B4-BE49-F238E27FC236}">
                <a16:creationId xmlns:a16="http://schemas.microsoft.com/office/drawing/2014/main" id="{150CD810-DBC1-4184-B410-D2D39100591B}"/>
              </a:ext>
            </a:extLst>
          </p:cNvPr>
          <p:cNvSpPr>
            <a:spLocks noGrp="1"/>
          </p:cNvSpPr>
          <p:nvPr>
            <p:ph sz="quarter" idx="4"/>
          </p:nvPr>
        </p:nvSpPr>
        <p:spPr/>
        <p:txBody>
          <a:bodyPr/>
          <a:lstStyle/>
          <a:p>
            <a:r>
              <a:rPr lang="en-US" dirty="0"/>
              <a:t>Dynamic structure</a:t>
            </a:r>
          </a:p>
          <a:p>
            <a:r>
              <a:rPr lang="en-US" dirty="0"/>
              <a:t>Hierarchical structure</a:t>
            </a:r>
          </a:p>
          <a:p>
            <a:r>
              <a:rPr lang="en-US" dirty="0"/>
              <a:t>Document, key-value, graph</a:t>
            </a:r>
          </a:p>
          <a:p>
            <a:r>
              <a:rPr lang="en-US" dirty="0"/>
              <a:t>Horizontally scalable</a:t>
            </a:r>
          </a:p>
          <a:p>
            <a:r>
              <a:rPr lang="en-US" dirty="0"/>
              <a:t>Best fit for large and/or ever changing data sets</a:t>
            </a:r>
          </a:p>
        </p:txBody>
      </p:sp>
    </p:spTree>
    <p:extLst>
      <p:ext uri="{BB962C8B-B14F-4D97-AF65-F5344CB8AC3E}">
        <p14:creationId xmlns:p14="http://schemas.microsoft.com/office/powerpoint/2010/main" val="387256732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Map of Europe"/>
          <p:cNvPicPr>
            <a:picLocks noChangeAspect="1" noChangeArrowheads="1"/>
          </p:cNvPicPr>
          <p:nvPr/>
        </p:nvPicPr>
        <p:blipFill rotWithShape="1">
          <a:blip r:embed="rId2">
            <a:extLst>
              <a:ext uri="{28A0092B-C50C-407E-A947-70E740481C1C}">
                <a14:useLocalDpi xmlns:a14="http://schemas.microsoft.com/office/drawing/2010/main" val="0"/>
              </a:ext>
            </a:extLst>
          </a:blip>
          <a:srcRect t="22075" r="38687" b="8149"/>
          <a:stretch/>
        </p:blipFill>
        <p:spPr bwMode="auto">
          <a:xfrm>
            <a:off x="2554712" y="834543"/>
            <a:ext cx="9170185" cy="541613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The Team</a:t>
            </a:r>
            <a:endParaRPr lang="nl-NL" dirty="0"/>
          </a:p>
        </p:txBody>
      </p:sp>
      <p:pic>
        <p:nvPicPr>
          <p:cNvPr id="9" name="Content Placeholder 8"/>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7052239" y="614475"/>
            <a:ext cx="1381846" cy="2069872"/>
          </a:xfrm>
        </p:spPr>
      </p:pic>
      <p:pic>
        <p:nvPicPr>
          <p:cNvPr id="4" name="Picture 3"/>
          <p:cNvPicPr>
            <a:picLocks noChangeAspect="1"/>
          </p:cNvPicPr>
          <p:nvPr/>
        </p:nvPicPr>
        <p:blipFill>
          <a:blip r:embed="rId4"/>
          <a:stretch>
            <a:fillRect/>
          </a:stretch>
        </p:blipFill>
        <p:spPr>
          <a:xfrm>
            <a:off x="4408122" y="1037382"/>
            <a:ext cx="2488095" cy="2866188"/>
          </a:xfrm>
          <a:prstGeom prst="rect">
            <a:avLst/>
          </a:prstGeom>
        </p:spPr>
      </p:pic>
      <p:pic>
        <p:nvPicPr>
          <p:cNvPr id="6" name="Picture 5"/>
          <p:cNvPicPr>
            <a:picLocks noChangeAspect="1"/>
          </p:cNvPicPr>
          <p:nvPr/>
        </p:nvPicPr>
        <p:blipFill>
          <a:blip r:embed="rId5"/>
          <a:stretch>
            <a:fillRect/>
          </a:stretch>
        </p:blipFill>
        <p:spPr>
          <a:xfrm>
            <a:off x="8652950" y="1630595"/>
            <a:ext cx="1479643" cy="2107504"/>
          </a:xfrm>
          <a:prstGeom prst="rect">
            <a:avLst/>
          </a:prstGeom>
        </p:spPr>
      </p:pic>
      <p:pic>
        <p:nvPicPr>
          <p:cNvPr id="7" name="Picture 6"/>
          <p:cNvPicPr>
            <a:picLocks noChangeAspect="1"/>
          </p:cNvPicPr>
          <p:nvPr/>
        </p:nvPicPr>
        <p:blipFill>
          <a:blip r:embed="rId6"/>
          <a:stretch>
            <a:fillRect/>
          </a:stretch>
        </p:blipFill>
        <p:spPr>
          <a:xfrm>
            <a:off x="7679589" y="4205481"/>
            <a:ext cx="1942024" cy="2377166"/>
          </a:xfrm>
          <a:prstGeom prst="rect">
            <a:avLst/>
          </a:prstGeom>
        </p:spPr>
      </p:pic>
      <p:pic>
        <p:nvPicPr>
          <p:cNvPr id="8" name="Picture 7"/>
          <p:cNvPicPr>
            <a:picLocks noChangeAspect="1"/>
          </p:cNvPicPr>
          <p:nvPr/>
        </p:nvPicPr>
        <p:blipFill>
          <a:blip r:embed="rId7"/>
          <a:stretch>
            <a:fillRect/>
          </a:stretch>
        </p:blipFill>
        <p:spPr>
          <a:xfrm>
            <a:off x="6225219" y="3016320"/>
            <a:ext cx="1579297" cy="1908721"/>
          </a:xfrm>
          <a:prstGeom prst="rect">
            <a:avLst/>
          </a:prstGeom>
        </p:spPr>
      </p:pic>
      <p:pic>
        <p:nvPicPr>
          <p:cNvPr id="11" name="Picture 10"/>
          <p:cNvPicPr>
            <a:picLocks noChangeAspect="1"/>
          </p:cNvPicPr>
          <p:nvPr/>
        </p:nvPicPr>
        <p:blipFill>
          <a:blip r:embed="rId8"/>
          <a:stretch>
            <a:fillRect/>
          </a:stretch>
        </p:blipFill>
        <p:spPr>
          <a:xfrm>
            <a:off x="3473627" y="4103788"/>
            <a:ext cx="2178542" cy="2580552"/>
          </a:xfrm>
          <a:prstGeom prst="rect">
            <a:avLst/>
          </a:prstGeom>
        </p:spPr>
      </p:pic>
    </p:spTree>
    <p:extLst>
      <p:ext uri="{BB962C8B-B14F-4D97-AF65-F5344CB8AC3E}">
        <p14:creationId xmlns:p14="http://schemas.microsoft.com/office/powerpoint/2010/main" val="40625376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903B7-561D-4324-B188-335EE2097B38}"/>
              </a:ext>
            </a:extLst>
          </p:cNvPr>
          <p:cNvSpPr>
            <a:spLocks noGrp="1"/>
          </p:cNvSpPr>
          <p:nvPr>
            <p:ph type="title"/>
          </p:nvPr>
        </p:nvSpPr>
        <p:spPr/>
        <p:txBody>
          <a:bodyPr/>
          <a:lstStyle/>
          <a:p>
            <a:r>
              <a:rPr lang="en-US" dirty="0"/>
              <a:t>Storing state: the container</a:t>
            </a:r>
          </a:p>
        </p:txBody>
      </p:sp>
      <p:sp>
        <p:nvSpPr>
          <p:cNvPr id="3" name="Text Placeholder 2">
            <a:extLst>
              <a:ext uri="{FF2B5EF4-FFF2-40B4-BE49-F238E27FC236}">
                <a16:creationId xmlns:a16="http://schemas.microsoft.com/office/drawing/2014/main" id="{F952BFDA-2170-4830-90D0-7658FF605948}"/>
              </a:ext>
            </a:extLst>
          </p:cNvPr>
          <p:cNvSpPr>
            <a:spLocks noGrp="1"/>
          </p:cNvSpPr>
          <p:nvPr>
            <p:ph type="body" idx="1"/>
          </p:nvPr>
        </p:nvSpPr>
        <p:spPr/>
        <p:txBody>
          <a:bodyPr/>
          <a:lstStyle/>
          <a:p>
            <a:r>
              <a:rPr lang="en-US" dirty="0"/>
              <a:t>Part of the container</a:t>
            </a:r>
          </a:p>
        </p:txBody>
      </p:sp>
      <p:sp>
        <p:nvSpPr>
          <p:cNvPr id="4" name="Content Placeholder 3">
            <a:extLst>
              <a:ext uri="{FF2B5EF4-FFF2-40B4-BE49-F238E27FC236}">
                <a16:creationId xmlns:a16="http://schemas.microsoft.com/office/drawing/2014/main" id="{FAEC9860-3EEF-4A5B-ADEB-69415749493F}"/>
              </a:ext>
            </a:extLst>
          </p:cNvPr>
          <p:cNvSpPr>
            <a:spLocks noGrp="1"/>
          </p:cNvSpPr>
          <p:nvPr>
            <p:ph sz="half" idx="2"/>
          </p:nvPr>
        </p:nvSpPr>
        <p:spPr/>
        <p:txBody>
          <a:bodyPr/>
          <a:lstStyle/>
          <a:p>
            <a:r>
              <a:rPr lang="en-US" dirty="0"/>
              <a:t>One MS, one container</a:t>
            </a:r>
          </a:p>
        </p:txBody>
      </p:sp>
      <p:sp>
        <p:nvSpPr>
          <p:cNvPr id="5" name="Text Placeholder 4">
            <a:extLst>
              <a:ext uri="{FF2B5EF4-FFF2-40B4-BE49-F238E27FC236}">
                <a16:creationId xmlns:a16="http://schemas.microsoft.com/office/drawing/2014/main" id="{A2B83111-31E9-4FB4-B7FA-231D038483C1}"/>
              </a:ext>
            </a:extLst>
          </p:cNvPr>
          <p:cNvSpPr>
            <a:spLocks noGrp="1"/>
          </p:cNvSpPr>
          <p:nvPr>
            <p:ph type="body" sz="quarter" idx="3"/>
          </p:nvPr>
        </p:nvSpPr>
        <p:spPr/>
        <p:txBody>
          <a:bodyPr/>
          <a:lstStyle/>
          <a:p>
            <a:r>
              <a:rPr lang="en-US" dirty="0"/>
              <a:t>Outside the container</a:t>
            </a:r>
          </a:p>
        </p:txBody>
      </p:sp>
      <p:sp>
        <p:nvSpPr>
          <p:cNvPr id="6" name="Content Placeholder 5">
            <a:extLst>
              <a:ext uri="{FF2B5EF4-FFF2-40B4-BE49-F238E27FC236}">
                <a16:creationId xmlns:a16="http://schemas.microsoft.com/office/drawing/2014/main" id="{CA616A6D-DA57-4E41-9562-9332EB8281B9}"/>
              </a:ext>
            </a:extLst>
          </p:cNvPr>
          <p:cNvSpPr>
            <a:spLocks noGrp="1"/>
          </p:cNvSpPr>
          <p:nvPr>
            <p:ph sz="quarter" idx="4"/>
          </p:nvPr>
        </p:nvSpPr>
        <p:spPr/>
        <p:txBody>
          <a:bodyPr/>
          <a:lstStyle/>
          <a:p>
            <a:r>
              <a:rPr lang="en-US" dirty="0"/>
              <a:t>One MS, multiple container</a:t>
            </a:r>
          </a:p>
        </p:txBody>
      </p:sp>
      <p:sp>
        <p:nvSpPr>
          <p:cNvPr id="13" name="Rounded Rectangle 44">
            <a:extLst>
              <a:ext uri="{FF2B5EF4-FFF2-40B4-BE49-F238E27FC236}">
                <a16:creationId xmlns:a16="http://schemas.microsoft.com/office/drawing/2014/main" id="{5BC51D17-3473-4AFE-9F7F-3E38E48D350E}"/>
              </a:ext>
            </a:extLst>
          </p:cNvPr>
          <p:cNvSpPr/>
          <p:nvPr/>
        </p:nvSpPr>
        <p:spPr>
          <a:xfrm>
            <a:off x="1231209" y="3429000"/>
            <a:ext cx="2923747" cy="1199248"/>
          </a:xfrm>
          <a:prstGeom prst="roundRect">
            <a:avLst>
              <a:gd name="adj" fmla="val 14885"/>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solidFill>
                  <a:schemeClr val="tx1"/>
                </a:solidFill>
                <a:latin typeface="Arial" charset="0"/>
                <a:ea typeface="Arial" charset="0"/>
                <a:cs typeface="Arial" charset="0"/>
              </a:rPr>
              <a:t>Microservice</a:t>
            </a:r>
          </a:p>
        </p:txBody>
      </p:sp>
      <p:pic>
        <p:nvPicPr>
          <p:cNvPr id="14" name="Picture 13">
            <a:extLst>
              <a:ext uri="{FF2B5EF4-FFF2-40B4-BE49-F238E27FC236}">
                <a16:creationId xmlns:a16="http://schemas.microsoft.com/office/drawing/2014/main" id="{F7630D31-60E9-4B04-82D0-913A78D6880D}"/>
              </a:ext>
            </a:extLst>
          </p:cNvPr>
          <p:cNvPicPr>
            <a:picLocks noChangeAspect="1"/>
          </p:cNvPicPr>
          <p:nvPr/>
        </p:nvPicPr>
        <p:blipFill>
          <a:blip r:embed="rId2"/>
          <a:stretch>
            <a:fillRect/>
          </a:stretch>
        </p:blipFill>
        <p:spPr>
          <a:xfrm>
            <a:off x="1439073" y="3855741"/>
            <a:ext cx="748992" cy="465240"/>
          </a:xfrm>
          <a:prstGeom prst="rect">
            <a:avLst/>
          </a:prstGeom>
        </p:spPr>
      </p:pic>
      <p:sp>
        <p:nvSpPr>
          <p:cNvPr id="15" name="TextBox 14">
            <a:extLst>
              <a:ext uri="{FF2B5EF4-FFF2-40B4-BE49-F238E27FC236}">
                <a16:creationId xmlns:a16="http://schemas.microsoft.com/office/drawing/2014/main" id="{C96350D2-D5AA-4ADB-B81C-BE8C486C572A}"/>
              </a:ext>
            </a:extLst>
          </p:cNvPr>
          <p:cNvSpPr txBox="1"/>
          <p:nvPr/>
        </p:nvSpPr>
        <p:spPr>
          <a:xfrm>
            <a:off x="2482359" y="4433923"/>
            <a:ext cx="411972" cy="184666"/>
          </a:xfrm>
          <a:prstGeom prst="rect">
            <a:avLst/>
          </a:prstGeom>
          <a:noFill/>
        </p:spPr>
        <p:txBody>
          <a:bodyPr wrap="none" lIns="0" tIns="0" rIns="0" bIns="0" rtlCol="0">
            <a:spAutoFit/>
          </a:bodyPr>
          <a:lstStyle/>
          <a:p>
            <a:pPr algn="ctr"/>
            <a:r>
              <a:rPr lang="en-US" sz="1200" b="1">
                <a:latin typeface="Arial" charset="0"/>
                <a:ea typeface="Arial" charset="0"/>
                <a:cs typeface="Arial" charset="0"/>
              </a:rPr>
              <a:t>Logic</a:t>
            </a:r>
            <a:endParaRPr lang="en-US" sz="1200" b="1" dirty="0">
              <a:latin typeface="Arial" charset="0"/>
              <a:ea typeface="Arial" charset="0"/>
              <a:cs typeface="Arial" charset="0"/>
            </a:endParaRPr>
          </a:p>
        </p:txBody>
      </p:sp>
      <p:sp>
        <p:nvSpPr>
          <p:cNvPr id="16" name="TextBox 15">
            <a:extLst>
              <a:ext uri="{FF2B5EF4-FFF2-40B4-BE49-F238E27FC236}">
                <a16:creationId xmlns:a16="http://schemas.microsoft.com/office/drawing/2014/main" id="{3A9325D3-23ED-44A5-BAC0-FA977BB8BB82}"/>
              </a:ext>
            </a:extLst>
          </p:cNvPr>
          <p:cNvSpPr txBox="1"/>
          <p:nvPr/>
        </p:nvSpPr>
        <p:spPr>
          <a:xfrm>
            <a:off x="1639141" y="4387989"/>
            <a:ext cx="375103" cy="184666"/>
          </a:xfrm>
          <a:prstGeom prst="rect">
            <a:avLst/>
          </a:prstGeom>
          <a:noFill/>
        </p:spPr>
        <p:txBody>
          <a:bodyPr wrap="none" lIns="0" tIns="0" rIns="0" bIns="0" rtlCol="0">
            <a:spAutoFit/>
          </a:bodyPr>
          <a:lstStyle/>
          <a:p>
            <a:r>
              <a:rPr lang="en-US" sz="1200" b="1" dirty="0">
                <a:latin typeface="Arial" charset="0"/>
                <a:ea typeface="Arial" charset="0"/>
                <a:cs typeface="Arial" charset="0"/>
              </a:rPr>
              <a:t>State</a:t>
            </a:r>
          </a:p>
        </p:txBody>
      </p:sp>
      <p:grpSp>
        <p:nvGrpSpPr>
          <p:cNvPr id="17" name="Group 16">
            <a:extLst>
              <a:ext uri="{FF2B5EF4-FFF2-40B4-BE49-F238E27FC236}">
                <a16:creationId xmlns:a16="http://schemas.microsoft.com/office/drawing/2014/main" id="{69BC42FD-6E60-4BCB-8CD9-170AEE4AC657}"/>
              </a:ext>
            </a:extLst>
          </p:cNvPr>
          <p:cNvGrpSpPr/>
          <p:nvPr/>
        </p:nvGrpSpPr>
        <p:grpSpPr>
          <a:xfrm>
            <a:off x="3335872" y="3843578"/>
            <a:ext cx="574869" cy="775011"/>
            <a:chOff x="7185238" y="1834985"/>
            <a:chExt cx="431152" cy="581258"/>
          </a:xfrm>
        </p:grpSpPr>
        <p:sp>
          <p:nvSpPr>
            <p:cNvPr id="18" name="Rectangle 17">
              <a:extLst>
                <a:ext uri="{FF2B5EF4-FFF2-40B4-BE49-F238E27FC236}">
                  <a16:creationId xmlns:a16="http://schemas.microsoft.com/office/drawing/2014/main" id="{E1D36DE9-890E-4A7C-9F00-BA4EED5F2D0B}"/>
                </a:ext>
              </a:extLst>
            </p:cNvPr>
            <p:cNvSpPr/>
            <p:nvPr/>
          </p:nvSpPr>
          <p:spPr>
            <a:xfrm>
              <a:off x="7185238" y="1834985"/>
              <a:ext cx="431152" cy="392259"/>
            </a:xfrm>
            <a:prstGeom prst="rect">
              <a:avLst/>
            </a:prstGeom>
            <a:solidFill>
              <a:schemeClr val="bg1"/>
            </a:solidFill>
            <a:ln w="285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50000"/>
                    </a:schemeClr>
                  </a:solidFill>
                </a:rPr>
                <a:t>{  }</a:t>
              </a:r>
            </a:p>
          </p:txBody>
        </p:sp>
        <p:sp>
          <p:nvSpPr>
            <p:cNvPr id="19" name="TextBox 18">
              <a:extLst>
                <a:ext uri="{FF2B5EF4-FFF2-40B4-BE49-F238E27FC236}">
                  <a16:creationId xmlns:a16="http://schemas.microsoft.com/office/drawing/2014/main" id="{11F9A072-E40B-43D2-8953-6D66A0A5A4CE}"/>
                </a:ext>
              </a:extLst>
            </p:cNvPr>
            <p:cNvSpPr txBox="1"/>
            <p:nvPr/>
          </p:nvSpPr>
          <p:spPr>
            <a:xfrm>
              <a:off x="7334514" y="2277744"/>
              <a:ext cx="192360" cy="138499"/>
            </a:xfrm>
            <a:prstGeom prst="rect">
              <a:avLst/>
            </a:prstGeom>
            <a:noFill/>
          </p:spPr>
          <p:txBody>
            <a:bodyPr wrap="none" lIns="0" tIns="0" rIns="0" bIns="0" rtlCol="0">
              <a:spAutoFit/>
            </a:bodyPr>
            <a:lstStyle/>
            <a:p>
              <a:pPr algn="ctr"/>
              <a:r>
                <a:rPr lang="en-US" sz="1200" b="1">
                  <a:latin typeface="Arial" charset="0"/>
                  <a:ea typeface="Arial" charset="0"/>
                  <a:cs typeface="Arial" charset="0"/>
                </a:rPr>
                <a:t>API</a:t>
              </a:r>
              <a:endParaRPr lang="en-US" sz="1200" b="1" dirty="0">
                <a:latin typeface="Arial" charset="0"/>
                <a:ea typeface="Arial" charset="0"/>
                <a:cs typeface="Arial" charset="0"/>
              </a:endParaRPr>
            </a:p>
          </p:txBody>
        </p:sp>
      </p:grpSp>
      <p:pic>
        <p:nvPicPr>
          <p:cNvPr id="20" name="Picture 19">
            <a:extLst>
              <a:ext uri="{FF2B5EF4-FFF2-40B4-BE49-F238E27FC236}">
                <a16:creationId xmlns:a16="http://schemas.microsoft.com/office/drawing/2014/main" id="{B115DFFF-C1D2-44E9-B873-1CB145C4E13C}"/>
              </a:ext>
            </a:extLst>
          </p:cNvPr>
          <p:cNvPicPr>
            <a:picLocks noChangeAspect="1"/>
          </p:cNvPicPr>
          <p:nvPr/>
        </p:nvPicPr>
        <p:blipFill>
          <a:blip r:embed="rId3"/>
          <a:stretch>
            <a:fillRect/>
          </a:stretch>
        </p:blipFill>
        <p:spPr>
          <a:xfrm rot="16200000">
            <a:off x="2459696" y="3872912"/>
            <a:ext cx="486663" cy="486663"/>
          </a:xfrm>
          <a:prstGeom prst="rect">
            <a:avLst/>
          </a:prstGeom>
          <a:solidFill>
            <a:schemeClr val="bg1"/>
          </a:solidFill>
          <a:ln w="28575">
            <a:solidFill>
              <a:schemeClr val="tx1">
                <a:lumMod val="50000"/>
              </a:schemeClr>
            </a:solidFill>
          </a:ln>
        </p:spPr>
      </p:pic>
      <p:sp>
        <p:nvSpPr>
          <p:cNvPr id="35" name="Rounded Rectangle 44">
            <a:extLst>
              <a:ext uri="{FF2B5EF4-FFF2-40B4-BE49-F238E27FC236}">
                <a16:creationId xmlns:a16="http://schemas.microsoft.com/office/drawing/2014/main" id="{A3B95E63-A703-44C8-98AC-0F564BF7C5D0}"/>
              </a:ext>
            </a:extLst>
          </p:cNvPr>
          <p:cNvSpPr/>
          <p:nvPr/>
        </p:nvSpPr>
        <p:spPr>
          <a:xfrm>
            <a:off x="7839816" y="3452932"/>
            <a:ext cx="2020528" cy="1199248"/>
          </a:xfrm>
          <a:prstGeom prst="roundRect">
            <a:avLst>
              <a:gd name="adj" fmla="val 14885"/>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b="1" dirty="0">
                <a:solidFill>
                  <a:schemeClr val="tx1"/>
                </a:solidFill>
                <a:latin typeface="Arial" charset="0"/>
                <a:ea typeface="Arial" charset="0"/>
                <a:cs typeface="Arial" charset="0"/>
              </a:rPr>
              <a:t>Microservice</a:t>
            </a:r>
          </a:p>
        </p:txBody>
      </p:sp>
      <p:sp>
        <p:nvSpPr>
          <p:cNvPr id="36" name="TextBox 35">
            <a:extLst>
              <a:ext uri="{FF2B5EF4-FFF2-40B4-BE49-F238E27FC236}">
                <a16:creationId xmlns:a16="http://schemas.microsoft.com/office/drawing/2014/main" id="{78F5A739-3CA3-4343-8565-BEE38F536FA9}"/>
              </a:ext>
            </a:extLst>
          </p:cNvPr>
          <p:cNvSpPr txBox="1"/>
          <p:nvPr/>
        </p:nvSpPr>
        <p:spPr>
          <a:xfrm>
            <a:off x="8187747" y="4457855"/>
            <a:ext cx="411972" cy="184666"/>
          </a:xfrm>
          <a:prstGeom prst="rect">
            <a:avLst/>
          </a:prstGeom>
          <a:noFill/>
        </p:spPr>
        <p:txBody>
          <a:bodyPr wrap="none" lIns="0" tIns="0" rIns="0" bIns="0" rtlCol="0">
            <a:spAutoFit/>
          </a:bodyPr>
          <a:lstStyle/>
          <a:p>
            <a:pPr algn="ctr"/>
            <a:r>
              <a:rPr lang="en-US" sz="1200" b="1">
                <a:latin typeface="Arial" charset="0"/>
                <a:ea typeface="Arial" charset="0"/>
                <a:cs typeface="Arial" charset="0"/>
              </a:rPr>
              <a:t>Logic</a:t>
            </a:r>
            <a:endParaRPr lang="en-US" sz="1200" b="1" dirty="0">
              <a:latin typeface="Arial" charset="0"/>
              <a:ea typeface="Arial" charset="0"/>
              <a:cs typeface="Arial" charset="0"/>
            </a:endParaRPr>
          </a:p>
        </p:txBody>
      </p:sp>
      <p:grpSp>
        <p:nvGrpSpPr>
          <p:cNvPr id="37" name="Group 36">
            <a:extLst>
              <a:ext uri="{FF2B5EF4-FFF2-40B4-BE49-F238E27FC236}">
                <a16:creationId xmlns:a16="http://schemas.microsoft.com/office/drawing/2014/main" id="{3B693710-C027-4D8A-AD15-057ECED44D02}"/>
              </a:ext>
            </a:extLst>
          </p:cNvPr>
          <p:cNvGrpSpPr/>
          <p:nvPr/>
        </p:nvGrpSpPr>
        <p:grpSpPr>
          <a:xfrm>
            <a:off x="8940816" y="3867510"/>
            <a:ext cx="574869" cy="775011"/>
            <a:chOff x="7185238" y="1834985"/>
            <a:chExt cx="431152" cy="581258"/>
          </a:xfrm>
        </p:grpSpPr>
        <p:sp>
          <p:nvSpPr>
            <p:cNvPr id="38" name="Rectangle 37">
              <a:extLst>
                <a:ext uri="{FF2B5EF4-FFF2-40B4-BE49-F238E27FC236}">
                  <a16:creationId xmlns:a16="http://schemas.microsoft.com/office/drawing/2014/main" id="{80A4FE6F-979D-4FBC-A40F-A1A3CCC738F9}"/>
                </a:ext>
              </a:extLst>
            </p:cNvPr>
            <p:cNvSpPr/>
            <p:nvPr/>
          </p:nvSpPr>
          <p:spPr>
            <a:xfrm>
              <a:off x="7185238" y="1834985"/>
              <a:ext cx="431152" cy="392259"/>
            </a:xfrm>
            <a:prstGeom prst="rect">
              <a:avLst/>
            </a:prstGeom>
            <a:solidFill>
              <a:schemeClr val="bg1"/>
            </a:solidFill>
            <a:ln w="285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solidFill>
                    <a:schemeClr val="tx1">
                      <a:lumMod val="50000"/>
                    </a:schemeClr>
                  </a:solidFill>
                </a:rPr>
                <a:t>{  }</a:t>
              </a:r>
            </a:p>
          </p:txBody>
        </p:sp>
        <p:sp>
          <p:nvSpPr>
            <p:cNvPr id="39" name="TextBox 38">
              <a:extLst>
                <a:ext uri="{FF2B5EF4-FFF2-40B4-BE49-F238E27FC236}">
                  <a16:creationId xmlns:a16="http://schemas.microsoft.com/office/drawing/2014/main" id="{252CD97D-C89D-4924-AAE4-2EF384E15FE2}"/>
                </a:ext>
              </a:extLst>
            </p:cNvPr>
            <p:cNvSpPr txBox="1"/>
            <p:nvPr/>
          </p:nvSpPr>
          <p:spPr>
            <a:xfrm>
              <a:off x="7334514" y="2277744"/>
              <a:ext cx="192360" cy="138499"/>
            </a:xfrm>
            <a:prstGeom prst="rect">
              <a:avLst/>
            </a:prstGeom>
            <a:noFill/>
          </p:spPr>
          <p:txBody>
            <a:bodyPr wrap="none" lIns="0" tIns="0" rIns="0" bIns="0" rtlCol="0">
              <a:spAutoFit/>
            </a:bodyPr>
            <a:lstStyle/>
            <a:p>
              <a:pPr algn="ctr"/>
              <a:r>
                <a:rPr lang="en-US" sz="1200" b="1">
                  <a:latin typeface="Arial" charset="0"/>
                  <a:ea typeface="Arial" charset="0"/>
                  <a:cs typeface="Arial" charset="0"/>
                </a:rPr>
                <a:t>API</a:t>
              </a:r>
              <a:endParaRPr lang="en-US" sz="1200" b="1" dirty="0">
                <a:latin typeface="Arial" charset="0"/>
                <a:ea typeface="Arial" charset="0"/>
                <a:cs typeface="Arial" charset="0"/>
              </a:endParaRPr>
            </a:p>
          </p:txBody>
        </p:sp>
      </p:grpSp>
      <p:pic>
        <p:nvPicPr>
          <p:cNvPr id="40" name="Picture 39">
            <a:extLst>
              <a:ext uri="{FF2B5EF4-FFF2-40B4-BE49-F238E27FC236}">
                <a16:creationId xmlns:a16="http://schemas.microsoft.com/office/drawing/2014/main" id="{5A299CF9-8A99-4108-A0D2-ABD7B7BE330E}"/>
              </a:ext>
            </a:extLst>
          </p:cNvPr>
          <p:cNvPicPr>
            <a:picLocks noChangeAspect="1"/>
          </p:cNvPicPr>
          <p:nvPr/>
        </p:nvPicPr>
        <p:blipFill>
          <a:blip r:embed="rId3"/>
          <a:stretch>
            <a:fillRect/>
          </a:stretch>
        </p:blipFill>
        <p:spPr>
          <a:xfrm rot="16200000">
            <a:off x="8165084" y="3896844"/>
            <a:ext cx="486663" cy="486663"/>
          </a:xfrm>
          <a:prstGeom prst="rect">
            <a:avLst/>
          </a:prstGeom>
          <a:solidFill>
            <a:schemeClr val="bg1"/>
          </a:solidFill>
          <a:ln w="28575">
            <a:solidFill>
              <a:schemeClr val="tx1">
                <a:lumMod val="50000"/>
              </a:schemeClr>
            </a:solidFill>
          </a:ln>
        </p:spPr>
      </p:pic>
      <p:pic>
        <p:nvPicPr>
          <p:cNvPr id="41" name="Picture 40">
            <a:extLst>
              <a:ext uri="{FF2B5EF4-FFF2-40B4-BE49-F238E27FC236}">
                <a16:creationId xmlns:a16="http://schemas.microsoft.com/office/drawing/2014/main" id="{93EB6C51-2012-4387-87C2-D1E4F5C19BAD}"/>
              </a:ext>
            </a:extLst>
          </p:cNvPr>
          <p:cNvPicPr>
            <a:picLocks noChangeAspect="1"/>
          </p:cNvPicPr>
          <p:nvPr/>
        </p:nvPicPr>
        <p:blipFill>
          <a:blip r:embed="rId2"/>
          <a:stretch>
            <a:fillRect/>
          </a:stretch>
        </p:blipFill>
        <p:spPr>
          <a:xfrm>
            <a:off x="6405507" y="3785687"/>
            <a:ext cx="748992" cy="465240"/>
          </a:xfrm>
          <a:prstGeom prst="rect">
            <a:avLst/>
          </a:prstGeom>
        </p:spPr>
      </p:pic>
      <p:sp>
        <p:nvSpPr>
          <p:cNvPr id="42" name="TextBox 41">
            <a:extLst>
              <a:ext uri="{FF2B5EF4-FFF2-40B4-BE49-F238E27FC236}">
                <a16:creationId xmlns:a16="http://schemas.microsoft.com/office/drawing/2014/main" id="{9EAD42F3-56E0-45F4-8A0F-23D548BB745C}"/>
              </a:ext>
            </a:extLst>
          </p:cNvPr>
          <p:cNvSpPr txBox="1"/>
          <p:nvPr/>
        </p:nvSpPr>
        <p:spPr>
          <a:xfrm>
            <a:off x="6605575" y="4294785"/>
            <a:ext cx="375103" cy="184666"/>
          </a:xfrm>
          <a:prstGeom prst="rect">
            <a:avLst/>
          </a:prstGeom>
          <a:noFill/>
        </p:spPr>
        <p:txBody>
          <a:bodyPr wrap="none" lIns="0" tIns="0" rIns="0" bIns="0" rtlCol="0">
            <a:spAutoFit/>
          </a:bodyPr>
          <a:lstStyle/>
          <a:p>
            <a:r>
              <a:rPr lang="en-US" sz="1200" b="1" dirty="0">
                <a:latin typeface="Arial" charset="0"/>
                <a:ea typeface="Arial" charset="0"/>
                <a:cs typeface="Arial" charset="0"/>
              </a:rPr>
              <a:t>State</a:t>
            </a:r>
          </a:p>
        </p:txBody>
      </p:sp>
      <p:sp>
        <p:nvSpPr>
          <p:cNvPr id="43" name="TextBox 42">
            <a:extLst>
              <a:ext uri="{FF2B5EF4-FFF2-40B4-BE49-F238E27FC236}">
                <a16:creationId xmlns:a16="http://schemas.microsoft.com/office/drawing/2014/main" id="{BB83ECDA-4DE6-415D-97A9-6466CCDD7126}"/>
              </a:ext>
            </a:extLst>
          </p:cNvPr>
          <p:cNvSpPr txBox="1"/>
          <p:nvPr/>
        </p:nvSpPr>
        <p:spPr>
          <a:xfrm>
            <a:off x="3534907" y="5087576"/>
            <a:ext cx="8391849" cy="369332"/>
          </a:xfrm>
          <a:prstGeom prst="rect">
            <a:avLst/>
          </a:prstGeom>
          <a:noFill/>
        </p:spPr>
        <p:txBody>
          <a:bodyPr wrap="none" rtlCol="0">
            <a:spAutoFit/>
          </a:bodyPr>
          <a:lstStyle/>
          <a:p>
            <a:r>
              <a:rPr lang="en-US" b="1" dirty="0">
                <a:solidFill>
                  <a:srgbClr val="FF0000"/>
                </a:solidFill>
              </a:rPr>
              <a:t>But it is still part of the bounded context: don’t connect to it directly from another MS</a:t>
            </a:r>
          </a:p>
        </p:txBody>
      </p:sp>
    </p:spTree>
    <p:extLst>
      <p:ext uri="{BB962C8B-B14F-4D97-AF65-F5344CB8AC3E}">
        <p14:creationId xmlns:p14="http://schemas.microsoft.com/office/powerpoint/2010/main" val="4845663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CAF325E-704F-457F-B3C4-35F9FBC3554F}"/>
              </a:ext>
            </a:extLst>
          </p:cNvPr>
          <p:cNvSpPr>
            <a:spLocks noGrp="1"/>
          </p:cNvSpPr>
          <p:nvPr>
            <p:ph type="title"/>
          </p:nvPr>
        </p:nvSpPr>
        <p:spPr/>
        <p:txBody>
          <a:bodyPr/>
          <a:lstStyle/>
          <a:p>
            <a:r>
              <a:rPr lang="en-US" dirty="0"/>
              <a:t>Example</a:t>
            </a:r>
          </a:p>
        </p:txBody>
      </p:sp>
      <p:sp>
        <p:nvSpPr>
          <p:cNvPr id="8" name="Content Placeholder 7">
            <a:extLst>
              <a:ext uri="{FF2B5EF4-FFF2-40B4-BE49-F238E27FC236}">
                <a16:creationId xmlns:a16="http://schemas.microsoft.com/office/drawing/2014/main" id="{19E76C92-36E8-4AF5-A15E-19655FB5D765}"/>
              </a:ext>
            </a:extLst>
          </p:cNvPr>
          <p:cNvSpPr>
            <a:spLocks noGrp="1"/>
          </p:cNvSpPr>
          <p:nvPr>
            <p:ph idx="1"/>
          </p:nvPr>
        </p:nvSpPr>
        <p:spPr/>
        <p:txBody>
          <a:bodyPr/>
          <a:lstStyle/>
          <a:p>
            <a:r>
              <a:rPr lang="en-US" dirty="0"/>
              <a:t>Schema</a:t>
            </a:r>
          </a:p>
          <a:p>
            <a:r>
              <a:rPr lang="en-US" dirty="0"/>
              <a:t>Saving</a:t>
            </a:r>
          </a:p>
          <a:p>
            <a:r>
              <a:rPr lang="en-US" dirty="0"/>
              <a:t>Hooks</a:t>
            </a:r>
          </a:p>
        </p:txBody>
      </p:sp>
    </p:spTree>
    <p:extLst>
      <p:ext uri="{BB962C8B-B14F-4D97-AF65-F5344CB8AC3E}">
        <p14:creationId xmlns:p14="http://schemas.microsoft.com/office/powerpoint/2010/main" val="32623534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76304F-6EBB-42EA-AB0A-B4946EE4D07F}"/>
              </a:ext>
            </a:extLst>
          </p:cNvPr>
          <p:cNvPicPr>
            <a:picLocks noChangeAspect="1"/>
          </p:cNvPicPr>
          <p:nvPr/>
        </p:nvPicPr>
        <p:blipFill>
          <a:blip r:embed="rId2"/>
          <a:stretch>
            <a:fillRect/>
          </a:stretch>
        </p:blipFill>
        <p:spPr>
          <a:xfrm>
            <a:off x="764630" y="280987"/>
            <a:ext cx="4657725" cy="6296025"/>
          </a:xfrm>
          <a:prstGeom prst="rect">
            <a:avLst/>
          </a:prstGeom>
        </p:spPr>
      </p:pic>
      <p:pic>
        <p:nvPicPr>
          <p:cNvPr id="6" name="Picture 5">
            <a:extLst>
              <a:ext uri="{FF2B5EF4-FFF2-40B4-BE49-F238E27FC236}">
                <a16:creationId xmlns:a16="http://schemas.microsoft.com/office/drawing/2014/main" id="{0D77443F-EB9B-44C5-A139-6F0029854E35}"/>
              </a:ext>
            </a:extLst>
          </p:cNvPr>
          <p:cNvPicPr>
            <a:picLocks noChangeAspect="1"/>
          </p:cNvPicPr>
          <p:nvPr/>
        </p:nvPicPr>
        <p:blipFill>
          <a:blip r:embed="rId3"/>
          <a:stretch>
            <a:fillRect/>
          </a:stretch>
        </p:blipFill>
        <p:spPr>
          <a:xfrm>
            <a:off x="5092179" y="1528550"/>
            <a:ext cx="6831341" cy="2961564"/>
          </a:xfrm>
          <a:prstGeom prst="rect">
            <a:avLst/>
          </a:prstGeom>
        </p:spPr>
      </p:pic>
    </p:spTree>
    <p:extLst>
      <p:ext uri="{BB962C8B-B14F-4D97-AF65-F5344CB8AC3E}">
        <p14:creationId xmlns:p14="http://schemas.microsoft.com/office/powerpoint/2010/main" val="244158976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9A86E3-63A3-4B8E-A938-A40F755B3888}"/>
              </a:ext>
            </a:extLst>
          </p:cNvPr>
          <p:cNvPicPr>
            <a:picLocks noChangeAspect="1"/>
          </p:cNvPicPr>
          <p:nvPr/>
        </p:nvPicPr>
        <p:blipFill>
          <a:blip r:embed="rId2"/>
          <a:stretch>
            <a:fillRect/>
          </a:stretch>
        </p:blipFill>
        <p:spPr>
          <a:xfrm>
            <a:off x="3179928" y="452437"/>
            <a:ext cx="5611647" cy="6196607"/>
          </a:xfrm>
          <a:prstGeom prst="rect">
            <a:avLst/>
          </a:prstGeom>
        </p:spPr>
      </p:pic>
    </p:spTree>
    <p:extLst>
      <p:ext uri="{BB962C8B-B14F-4D97-AF65-F5344CB8AC3E}">
        <p14:creationId xmlns:p14="http://schemas.microsoft.com/office/powerpoint/2010/main" val="119122722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59DCB8-393E-4E0E-B1B2-7180459C6A69}"/>
              </a:ext>
            </a:extLst>
          </p:cNvPr>
          <p:cNvPicPr>
            <a:picLocks noChangeAspect="1"/>
          </p:cNvPicPr>
          <p:nvPr/>
        </p:nvPicPr>
        <p:blipFill>
          <a:blip r:embed="rId2"/>
          <a:stretch>
            <a:fillRect/>
          </a:stretch>
        </p:blipFill>
        <p:spPr>
          <a:xfrm>
            <a:off x="2112660" y="485774"/>
            <a:ext cx="7788578" cy="6024207"/>
          </a:xfrm>
          <a:prstGeom prst="rect">
            <a:avLst/>
          </a:prstGeom>
        </p:spPr>
      </p:pic>
    </p:spTree>
    <p:extLst>
      <p:ext uri="{BB962C8B-B14F-4D97-AF65-F5344CB8AC3E}">
        <p14:creationId xmlns:p14="http://schemas.microsoft.com/office/powerpoint/2010/main" val="280776277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Rapid UI development using Next Gen VBCS leveraging the API change</a:t>
            </a:r>
            <a:endParaRPr lang="nl-NL" dirty="0"/>
          </a:p>
        </p:txBody>
      </p:sp>
      <p:sp>
        <p:nvSpPr>
          <p:cNvPr id="3" name="Content Placeholder 2"/>
          <p:cNvSpPr>
            <a:spLocks noGrp="1"/>
          </p:cNvSpPr>
          <p:nvPr>
            <p:ph idx="1"/>
          </p:nvPr>
        </p:nvSpPr>
        <p:spPr/>
        <p:txBody>
          <a:bodyPr>
            <a:normAutofit fontScale="92500" lnSpcReduction="20000"/>
          </a:bodyPr>
          <a:lstStyle/>
          <a:p>
            <a:r>
              <a:rPr lang="en-US" dirty="0"/>
              <a:t>Back Office UI for Logistics (built with VBCS against the REST APIs of the Logistics MS)</a:t>
            </a:r>
          </a:p>
          <a:p>
            <a:r>
              <a:rPr lang="en-US" dirty="0"/>
              <a:t>Objective: add a new page that shows all </a:t>
            </a:r>
            <a:r>
              <a:rPr lang="en-US" dirty="0" err="1"/>
              <a:t>shippings</a:t>
            </a:r>
            <a:r>
              <a:rPr lang="en-US" dirty="0"/>
              <a:t> that contain the selected product</a:t>
            </a:r>
          </a:p>
          <a:p>
            <a:r>
              <a:rPr lang="en-US" dirty="0"/>
              <a:t>Steps:</a:t>
            </a:r>
          </a:p>
          <a:p>
            <a:pPr lvl="1"/>
            <a:r>
              <a:rPr lang="en-US" dirty="0"/>
              <a:t>Create service connection </a:t>
            </a:r>
            <a:br>
              <a:rPr lang="en-US" dirty="0"/>
            </a:br>
            <a:r>
              <a:rPr lang="en-US" dirty="0"/>
              <a:t>for the new API Endpoint</a:t>
            </a:r>
          </a:p>
          <a:p>
            <a:pPr lvl="1"/>
            <a:r>
              <a:rPr lang="en-US" dirty="0"/>
              <a:t>Create a new page for </a:t>
            </a:r>
            <a:r>
              <a:rPr lang="en-US" dirty="0" err="1"/>
              <a:t>shippings</a:t>
            </a:r>
            <a:endParaRPr lang="en-US" dirty="0"/>
          </a:p>
          <a:p>
            <a:pPr lvl="1"/>
            <a:r>
              <a:rPr lang="en-US" dirty="0"/>
              <a:t>Add table to page – </a:t>
            </a:r>
            <a:br>
              <a:rPr lang="en-US" dirty="0"/>
            </a:br>
            <a:r>
              <a:rPr lang="en-US" dirty="0"/>
              <a:t>based on the new API endpoint</a:t>
            </a:r>
          </a:p>
          <a:p>
            <a:pPr lvl="1"/>
            <a:r>
              <a:rPr lang="en-US" dirty="0"/>
              <a:t>Create button on Product Detail </a:t>
            </a:r>
            <a:br>
              <a:rPr lang="en-US" dirty="0"/>
            </a:br>
            <a:r>
              <a:rPr lang="en-US" dirty="0"/>
              <a:t>page to navigate to the new page </a:t>
            </a:r>
          </a:p>
          <a:p>
            <a:pPr lvl="1"/>
            <a:r>
              <a:rPr lang="en-US" dirty="0"/>
              <a:t>Run the application</a:t>
            </a:r>
          </a:p>
          <a:p>
            <a:endParaRPr lang="nl-NL" dirty="0"/>
          </a:p>
        </p:txBody>
      </p:sp>
      <p:pic>
        <p:nvPicPr>
          <p:cNvPr id="4" name="Picture 3"/>
          <p:cNvPicPr>
            <a:picLocks noChangeAspect="1"/>
          </p:cNvPicPr>
          <p:nvPr/>
        </p:nvPicPr>
        <p:blipFill>
          <a:blip r:embed="rId2"/>
          <a:stretch>
            <a:fillRect/>
          </a:stretch>
        </p:blipFill>
        <p:spPr>
          <a:xfrm>
            <a:off x="5648669" y="3158935"/>
            <a:ext cx="6311311" cy="3081246"/>
          </a:xfrm>
          <a:prstGeom prst="rect">
            <a:avLst/>
          </a:prstGeom>
          <a:ln>
            <a:noFill/>
          </a:ln>
          <a:effectLst>
            <a:outerShdw blurRad="292100" dist="139700" dir="2700000" algn="tl" rotWithShape="0">
              <a:srgbClr val="333333">
                <a:alpha val="65000"/>
              </a:srgbClr>
            </a:outerShdw>
          </a:effectLst>
        </p:spPr>
      </p:pic>
      <p:pic>
        <p:nvPicPr>
          <p:cNvPr id="5" name="Content Placeholder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65796" y="76794"/>
            <a:ext cx="361516" cy="541516"/>
          </a:xfrm>
          <a:prstGeom prst="rect">
            <a:avLst/>
          </a:prstGeom>
        </p:spPr>
      </p:pic>
      <p:sp>
        <p:nvSpPr>
          <p:cNvPr id="6" name="Rectangle 5"/>
          <p:cNvSpPr/>
          <p:nvPr/>
        </p:nvSpPr>
        <p:spPr>
          <a:xfrm>
            <a:off x="5721531" y="3762103"/>
            <a:ext cx="548640" cy="2264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473031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25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Continuous Delivery and Deployment</a:t>
            </a:r>
            <a:endParaRPr lang="nl-NL" dirty="0"/>
          </a:p>
        </p:txBody>
      </p:sp>
      <p:sp>
        <p:nvSpPr>
          <p:cNvPr id="3" name="Content Placeholder 2"/>
          <p:cNvSpPr>
            <a:spLocks noGrp="1"/>
          </p:cNvSpPr>
          <p:nvPr>
            <p:ph idx="1"/>
          </p:nvPr>
        </p:nvSpPr>
        <p:spPr/>
        <p:txBody>
          <a:bodyPr/>
          <a:lstStyle/>
          <a:p>
            <a:r>
              <a:rPr lang="en-US" dirty="0"/>
              <a:t>Logistics MS </a:t>
            </a:r>
          </a:p>
          <a:p>
            <a:pPr lvl="1"/>
            <a:r>
              <a:rPr lang="en-US" dirty="0"/>
              <a:t>Change API definition</a:t>
            </a:r>
          </a:p>
          <a:p>
            <a:pPr lvl="1"/>
            <a:r>
              <a:rPr lang="en-US" dirty="0"/>
              <a:t>Commit and Push</a:t>
            </a:r>
          </a:p>
          <a:p>
            <a:pPr lvl="1"/>
            <a:r>
              <a:rPr lang="en-US" dirty="0"/>
              <a:t>Trigger build pipeline in </a:t>
            </a:r>
            <a:r>
              <a:rPr lang="en-US" dirty="0" err="1"/>
              <a:t>Wercker</a:t>
            </a:r>
            <a:r>
              <a:rPr lang="en-US" dirty="0"/>
              <a:t> </a:t>
            </a:r>
          </a:p>
          <a:p>
            <a:pPr lvl="1"/>
            <a:r>
              <a:rPr lang="en-US" dirty="0"/>
              <a:t>Show result in Kubernetes, K8S dashboard, </a:t>
            </a:r>
          </a:p>
          <a:p>
            <a:pPr lvl="1"/>
            <a:r>
              <a:rPr lang="en-US" dirty="0"/>
              <a:t>Proof that the change is there from call to API (in browser or postman)</a:t>
            </a:r>
          </a:p>
          <a:p>
            <a:endParaRPr lang="nl-NL" dirty="0"/>
          </a:p>
        </p:txBody>
      </p:sp>
      <p:pic>
        <p:nvPicPr>
          <p:cNvPr id="4100" name="Picture 4" descr="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6175" y="4494258"/>
            <a:ext cx="9579621" cy="21485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3"/>
          <a:stretch>
            <a:fillRect/>
          </a:stretch>
        </p:blipFill>
        <p:spPr>
          <a:xfrm>
            <a:off x="3388658" y="1424355"/>
            <a:ext cx="8504107" cy="8025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770684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10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Lessons Learned</a:t>
            </a:r>
            <a:endParaRPr lang="nl-NL" dirty="0"/>
          </a:p>
        </p:txBody>
      </p:sp>
      <p:sp>
        <p:nvSpPr>
          <p:cNvPr id="3" name="Content Placeholder 2"/>
          <p:cNvSpPr>
            <a:spLocks noGrp="1"/>
          </p:cNvSpPr>
          <p:nvPr>
            <p:ph idx="1"/>
          </p:nvPr>
        </p:nvSpPr>
        <p:spPr/>
        <p:txBody>
          <a:bodyPr/>
          <a:lstStyle/>
          <a:p>
            <a:r>
              <a:rPr lang="en-US" dirty="0"/>
              <a:t>An Architect has to be a Developer</a:t>
            </a:r>
            <a:endParaRPr lang="nl-NL" dirty="0"/>
          </a:p>
        </p:txBody>
      </p:sp>
    </p:spTree>
    <p:extLst>
      <p:ext uri="{BB962C8B-B14F-4D97-AF65-F5344CB8AC3E}">
        <p14:creationId xmlns:p14="http://schemas.microsoft.com/office/powerpoint/2010/main" val="154637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Lessons Learned</a:t>
            </a:r>
            <a:endParaRPr lang="nl-NL" dirty="0"/>
          </a:p>
        </p:txBody>
      </p:sp>
      <p:sp>
        <p:nvSpPr>
          <p:cNvPr id="3" name="Content Placeholder 2"/>
          <p:cNvSpPr>
            <a:spLocks noGrp="1"/>
          </p:cNvSpPr>
          <p:nvPr>
            <p:ph idx="1"/>
          </p:nvPr>
        </p:nvSpPr>
        <p:spPr>
          <a:xfrm>
            <a:off x="838200" y="1825625"/>
            <a:ext cx="10923494" cy="4351338"/>
          </a:xfrm>
        </p:spPr>
        <p:txBody>
          <a:bodyPr>
            <a:normAutofit fontScale="77500" lnSpcReduction="20000"/>
          </a:bodyPr>
          <a:lstStyle/>
          <a:p>
            <a:r>
              <a:rPr lang="en-US" dirty="0"/>
              <a:t>An Architect has to be a Developer</a:t>
            </a:r>
          </a:p>
          <a:p>
            <a:r>
              <a:rPr lang="en-US" dirty="0"/>
              <a:t>Communication is essential – even if only </a:t>
            </a:r>
            <a:br>
              <a:rPr lang="en-US" dirty="0"/>
            </a:br>
            <a:r>
              <a:rPr lang="en-US" dirty="0"/>
              <a:t>about the touching points such as Events &amp; APIs</a:t>
            </a:r>
          </a:p>
          <a:p>
            <a:r>
              <a:rPr lang="en-US" dirty="0"/>
              <a:t>Events are the backbone that allow decoupled interaction between independent </a:t>
            </a:r>
            <a:r>
              <a:rPr lang="en-US" dirty="0" err="1"/>
              <a:t>microservices</a:t>
            </a:r>
            <a:endParaRPr lang="en-US" dirty="0"/>
          </a:p>
          <a:p>
            <a:pPr lvl="1"/>
            <a:r>
              <a:rPr lang="en-US" dirty="0" err="1"/>
              <a:t>EventHub</a:t>
            </a:r>
            <a:r>
              <a:rPr lang="en-US" dirty="0"/>
              <a:t> CS (Apache Kafka) is the crucial backbone of our enterprise landscape</a:t>
            </a:r>
          </a:p>
          <a:p>
            <a:r>
              <a:rPr lang="en-US" dirty="0"/>
              <a:t>We need a more effective way to model choreographies. Who produces events, who consumes events, and chain of events. Both at design time and runtime</a:t>
            </a:r>
          </a:p>
          <a:p>
            <a:r>
              <a:rPr lang="en-US" dirty="0"/>
              <a:t>UI skillset is not same as backend service/API skills set. We can’t assume that everyone that’s a backend/API developer will want to learn UI skills.</a:t>
            </a:r>
          </a:p>
          <a:p>
            <a:r>
              <a:rPr lang="en-US" dirty="0"/>
              <a:t>Learning Kubernetes is absolutely required</a:t>
            </a:r>
          </a:p>
          <a:p>
            <a:r>
              <a:rPr lang="en-US" dirty="0"/>
              <a:t>Automating delivery of </a:t>
            </a:r>
            <a:r>
              <a:rPr lang="en-US" dirty="0" err="1"/>
              <a:t>microservices</a:t>
            </a:r>
            <a:r>
              <a:rPr lang="en-US" dirty="0"/>
              <a:t> is crucial</a:t>
            </a:r>
          </a:p>
          <a:p>
            <a:pPr lvl="1"/>
            <a:r>
              <a:rPr lang="en-US" dirty="0"/>
              <a:t>Fail fast, expect frequent failure of environments, introduce chaos deliberately </a:t>
            </a:r>
            <a:br>
              <a:rPr lang="en-US" dirty="0"/>
            </a:br>
            <a:r>
              <a:rPr lang="en-US" dirty="0"/>
              <a:t>(to learn how to deal with it</a:t>
            </a:r>
            <a:r>
              <a:rPr lang="en-US" dirty="0" smtClean="0"/>
              <a:t>)</a:t>
            </a:r>
          </a:p>
          <a:p>
            <a:endParaRPr lang="en-US" dirty="0"/>
          </a:p>
          <a:p>
            <a:endParaRPr lang="en-US" dirty="0"/>
          </a:p>
          <a:p>
            <a:endParaRPr lang="en-US" dirty="0"/>
          </a:p>
          <a:p>
            <a:endParaRPr lang="nl-NL" dirty="0"/>
          </a:p>
        </p:txBody>
      </p:sp>
      <p:pic>
        <p:nvPicPr>
          <p:cNvPr id="4" name="Picture 12" descr="Image result for slack logo"/>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74602" y="2091793"/>
            <a:ext cx="1675562" cy="8377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9450164" y="1828020"/>
            <a:ext cx="1255592" cy="527545"/>
          </a:xfrm>
          <a:prstGeom prst="rect">
            <a:avLst/>
          </a:prstGeom>
        </p:spPr>
      </p:pic>
      <p:pic>
        <p:nvPicPr>
          <p:cNvPr id="6" name="Picture 5"/>
          <p:cNvPicPr>
            <a:picLocks noChangeAspect="1"/>
          </p:cNvPicPr>
          <p:nvPr/>
        </p:nvPicPr>
        <p:blipFill>
          <a:blip r:embed="rId4"/>
          <a:stretch>
            <a:fillRect/>
          </a:stretch>
        </p:blipFill>
        <p:spPr>
          <a:xfrm>
            <a:off x="9879481" y="2410784"/>
            <a:ext cx="726447" cy="231785"/>
          </a:xfrm>
          <a:prstGeom prst="rect">
            <a:avLst/>
          </a:prstGeom>
        </p:spPr>
      </p:pic>
    </p:spTree>
    <p:extLst>
      <p:ext uri="{BB962C8B-B14F-4D97-AF65-F5344CB8AC3E}">
        <p14:creationId xmlns:p14="http://schemas.microsoft.com/office/powerpoint/2010/main" val="2177607393"/>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Lessons Learned (page 2 / many)</a:t>
            </a:r>
            <a:endParaRPr lang="nl-NL" dirty="0"/>
          </a:p>
        </p:txBody>
      </p:sp>
      <p:sp>
        <p:nvSpPr>
          <p:cNvPr id="3" name="Content Placeholder 2"/>
          <p:cNvSpPr>
            <a:spLocks noGrp="1"/>
          </p:cNvSpPr>
          <p:nvPr>
            <p:ph idx="1"/>
          </p:nvPr>
        </p:nvSpPr>
        <p:spPr/>
        <p:txBody>
          <a:bodyPr>
            <a:normAutofit fontScale="62500" lnSpcReduction="20000"/>
          </a:bodyPr>
          <a:lstStyle/>
          <a:p>
            <a:r>
              <a:rPr lang="en-US" dirty="0" smtClean="0"/>
              <a:t>Make sure all configuration settings (endpoints </a:t>
            </a:r>
            <a:r>
              <a:rPr lang="en-US" dirty="0" err="1" smtClean="0"/>
              <a:t>etc</a:t>
            </a:r>
            <a:r>
              <a:rPr lang="en-US" dirty="0" smtClean="0"/>
              <a:t>) are injected at deployment time and are NOT HARD </a:t>
            </a:r>
            <a:r>
              <a:rPr lang="en-US" dirty="0" smtClean="0"/>
              <a:t>CODED</a:t>
            </a:r>
          </a:p>
          <a:p>
            <a:r>
              <a:rPr lang="en-US" dirty="0" smtClean="0"/>
              <a:t>To ensure scalability and quick redeploy and fail over, it is adamant that </a:t>
            </a:r>
            <a:r>
              <a:rPr lang="en-US" dirty="0" err="1" smtClean="0"/>
              <a:t>microservices</a:t>
            </a:r>
            <a:r>
              <a:rPr lang="en-US" dirty="0" smtClean="0"/>
              <a:t> are stateless</a:t>
            </a:r>
            <a:endParaRPr lang="en-US" dirty="0" smtClean="0"/>
          </a:p>
          <a:p>
            <a:r>
              <a:rPr lang="en-US" dirty="0" smtClean="0"/>
              <a:t>Data </a:t>
            </a:r>
            <a:r>
              <a:rPr lang="en-US" dirty="0"/>
              <a:t>Bound(</a:t>
            </a:r>
            <a:r>
              <a:rPr lang="en-US" dirty="0" err="1"/>
              <a:t>ed</a:t>
            </a:r>
            <a:r>
              <a:rPr lang="en-US" dirty="0"/>
              <a:t>) Context makes </a:t>
            </a:r>
            <a:r>
              <a:rPr lang="en-US" dirty="0" err="1"/>
              <a:t>Microservices</a:t>
            </a:r>
            <a:r>
              <a:rPr lang="en-US" dirty="0"/>
              <a:t> independent</a:t>
            </a:r>
          </a:p>
          <a:p>
            <a:pPr lvl="1"/>
            <a:r>
              <a:rPr lang="en-US" dirty="0"/>
              <a:t>Every </a:t>
            </a:r>
            <a:r>
              <a:rPr lang="en-US" dirty="0" err="1"/>
              <a:t>Microservice</a:t>
            </a:r>
            <a:r>
              <a:rPr lang="en-US" dirty="0"/>
              <a:t> stores all data it requires – based on events, for example: Logistics MS stores physical product details (weight, size</a:t>
            </a:r>
            <a:r>
              <a:rPr lang="nl-NL" dirty="0" smtClean="0"/>
              <a:t>)</a:t>
            </a:r>
            <a:endParaRPr lang="nl-NL" dirty="0"/>
          </a:p>
          <a:p>
            <a:r>
              <a:rPr lang="en-US" dirty="0"/>
              <a:t>Getting Node JS to work with Kafka AVRO is special</a:t>
            </a:r>
          </a:p>
          <a:p>
            <a:r>
              <a:rPr lang="en-US" dirty="0"/>
              <a:t>HTTP Headers can be tricky – CORS, Frame Busting, API-KEY and more</a:t>
            </a:r>
          </a:p>
          <a:p>
            <a:r>
              <a:rPr lang="en-US" dirty="0"/>
              <a:t>Not all instances of an Oracle Cloud Service are created equally</a:t>
            </a:r>
          </a:p>
          <a:p>
            <a:pPr lvl="1"/>
            <a:r>
              <a:rPr lang="en-US" dirty="0"/>
              <a:t>Depending on region, version, time of creation, data center, and other attributes</a:t>
            </a:r>
          </a:p>
          <a:p>
            <a:r>
              <a:rPr lang="en-US" dirty="0" err="1"/>
              <a:t>Git</a:t>
            </a:r>
            <a:r>
              <a:rPr lang="en-US" dirty="0"/>
              <a:t> skills are essential!</a:t>
            </a:r>
          </a:p>
          <a:p>
            <a:r>
              <a:rPr lang="en-US" dirty="0"/>
              <a:t>For debugging and troubleshooting (across asynchronous interactions) we need good tooling to gain insight – design time and run time</a:t>
            </a:r>
          </a:p>
          <a:p>
            <a:r>
              <a:rPr lang="en-US" dirty="0"/>
              <a:t>Automated regression tests are extremely important</a:t>
            </a:r>
          </a:p>
          <a:p>
            <a:r>
              <a:rPr lang="en-US" dirty="0"/>
              <a:t>…</a:t>
            </a:r>
          </a:p>
          <a:p>
            <a:endParaRPr lang="en-US" dirty="0"/>
          </a:p>
        </p:txBody>
      </p:sp>
    </p:spTree>
    <p:extLst>
      <p:ext uri="{BB962C8B-B14F-4D97-AF65-F5344CB8AC3E}">
        <p14:creationId xmlns:p14="http://schemas.microsoft.com/office/powerpoint/2010/main" val="5610708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p:cNvPr>
          <p:cNvPicPr>
            <a:picLocks noChangeAspect="1"/>
          </p:cNvPicPr>
          <p:nvPr/>
        </p:nvPicPr>
        <p:blipFill>
          <a:blip r:embed="rId4"/>
          <a:stretch>
            <a:fillRect/>
          </a:stretch>
        </p:blipFill>
        <p:spPr>
          <a:xfrm>
            <a:off x="838200" y="1053914"/>
            <a:ext cx="9211191" cy="5595079"/>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759822" y="217079"/>
            <a:ext cx="10515600" cy="1325563"/>
          </a:xfrm>
        </p:spPr>
        <p:txBody>
          <a:bodyPr>
            <a:normAutofit/>
          </a:bodyPr>
          <a:lstStyle/>
          <a:p>
            <a:r>
              <a:rPr lang="en-US" dirty="0"/>
              <a:t>Meet Our Web Shop</a:t>
            </a:r>
            <a:br>
              <a:rPr lang="en-US" dirty="0"/>
            </a:br>
            <a:endParaRPr lang="nl-NL" dirty="0"/>
          </a:p>
        </p:txBody>
      </p:sp>
      <p:pic>
        <p:nvPicPr>
          <p:cNvPr id="5" name="Picture 4"/>
          <p:cNvPicPr>
            <a:picLocks noChangeAspect="1"/>
          </p:cNvPicPr>
          <p:nvPr/>
        </p:nvPicPr>
        <p:blipFill>
          <a:blip r:embed="rId5"/>
          <a:stretch>
            <a:fillRect/>
          </a:stretch>
        </p:blipFill>
        <p:spPr>
          <a:xfrm>
            <a:off x="11655867" y="43142"/>
            <a:ext cx="463509" cy="549041"/>
          </a:xfrm>
          <a:prstGeom prst="rect">
            <a:avLst/>
          </a:prstGeom>
        </p:spPr>
      </p:pic>
      <p:pic>
        <p:nvPicPr>
          <p:cNvPr id="3" name="Picture 2"/>
          <p:cNvPicPr>
            <a:picLocks noChangeAspect="1"/>
          </p:cNvPicPr>
          <p:nvPr/>
        </p:nvPicPr>
        <p:blipFill>
          <a:blip r:embed="rId6"/>
          <a:stretch>
            <a:fillRect/>
          </a:stretch>
        </p:blipFill>
        <p:spPr>
          <a:xfrm>
            <a:off x="3818604" y="1791118"/>
            <a:ext cx="2007331" cy="386025"/>
          </a:xfrm>
          <a:prstGeom prst="rect">
            <a:avLst/>
          </a:prstGeom>
        </p:spPr>
      </p:pic>
    </p:spTree>
    <p:extLst>
      <p:ext uri="{BB962C8B-B14F-4D97-AF65-F5344CB8AC3E}">
        <p14:creationId xmlns:p14="http://schemas.microsoft.com/office/powerpoint/2010/main" val="236871038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 – Business Functionality</a:t>
            </a:r>
            <a:endParaRPr lang="nl-NL" dirty="0"/>
          </a:p>
        </p:txBody>
      </p:sp>
      <p:sp>
        <p:nvSpPr>
          <p:cNvPr id="3" name="Content Placeholder 2"/>
          <p:cNvSpPr>
            <a:spLocks noGrp="1"/>
          </p:cNvSpPr>
          <p:nvPr>
            <p:ph idx="1"/>
          </p:nvPr>
        </p:nvSpPr>
        <p:spPr/>
        <p:txBody>
          <a:bodyPr>
            <a:normAutofit fontScale="92500" lnSpcReduction="10000"/>
          </a:bodyPr>
          <a:lstStyle/>
          <a:p>
            <a:r>
              <a:rPr lang="en-US" dirty="0"/>
              <a:t>Provide real time business [process] insight using Streaming Analytics (on the events)</a:t>
            </a:r>
          </a:p>
          <a:p>
            <a:r>
              <a:rPr lang="en-US" dirty="0"/>
              <a:t>Add advanced “search” capabilities in the UI – based on Elastic Search</a:t>
            </a:r>
          </a:p>
          <a:p>
            <a:r>
              <a:rPr lang="en-US" dirty="0"/>
              <a:t>Enhance User Experience</a:t>
            </a:r>
          </a:p>
          <a:p>
            <a:r>
              <a:rPr lang="en-US" dirty="0"/>
              <a:t>Machine learning powered product suggestions</a:t>
            </a:r>
          </a:p>
          <a:p>
            <a:r>
              <a:rPr lang="en-US" dirty="0" err="1"/>
              <a:t>Chatbot</a:t>
            </a:r>
            <a:r>
              <a:rPr lang="en-US" dirty="0"/>
              <a:t> powered user interface</a:t>
            </a:r>
          </a:p>
          <a:p>
            <a:r>
              <a:rPr lang="en-US" dirty="0"/>
              <a:t>Send notifications to customers about order &amp; shipping status updates</a:t>
            </a:r>
          </a:p>
          <a:p>
            <a:r>
              <a:rPr lang="en-US" dirty="0"/>
              <a:t>Orders History and Order Cancelling &amp; Order Status Updates and Order Status History</a:t>
            </a:r>
          </a:p>
          <a:p>
            <a:r>
              <a:rPr lang="en-US" dirty="0"/>
              <a:t>Apply Loyalty Discount</a:t>
            </a:r>
            <a:endParaRPr lang="nl-NL" dirty="0"/>
          </a:p>
        </p:txBody>
      </p:sp>
    </p:spTree>
    <p:extLst>
      <p:ext uri="{BB962C8B-B14F-4D97-AF65-F5344CB8AC3E}">
        <p14:creationId xmlns:p14="http://schemas.microsoft.com/office/powerpoint/2010/main" val="12905354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 – Architecture &amp; Technology</a:t>
            </a:r>
            <a:endParaRPr lang="nl-NL" dirty="0"/>
          </a:p>
        </p:txBody>
      </p:sp>
      <p:sp>
        <p:nvSpPr>
          <p:cNvPr id="3" name="Content Placeholder 2"/>
          <p:cNvSpPr>
            <a:spLocks noGrp="1"/>
          </p:cNvSpPr>
          <p:nvPr>
            <p:ph idx="1"/>
          </p:nvPr>
        </p:nvSpPr>
        <p:spPr/>
        <p:txBody>
          <a:bodyPr>
            <a:normAutofit fontScale="92500" lnSpcReduction="20000"/>
          </a:bodyPr>
          <a:lstStyle/>
          <a:p>
            <a:r>
              <a:rPr lang="en-US" dirty="0"/>
              <a:t>Include TCO analysis</a:t>
            </a:r>
          </a:p>
          <a:p>
            <a:r>
              <a:rPr lang="en-US" dirty="0"/>
              <a:t>Consistently use AVRO event format throughout our services</a:t>
            </a:r>
          </a:p>
          <a:p>
            <a:r>
              <a:rPr lang="en-US" dirty="0"/>
              <a:t>Solve problems with API platform and add missing API implementations</a:t>
            </a:r>
          </a:p>
          <a:p>
            <a:r>
              <a:rPr lang="en-US" dirty="0"/>
              <a:t>Introduce a legacy or standard/SaaS application (and wrangle it)</a:t>
            </a:r>
          </a:p>
          <a:p>
            <a:pPr lvl="1"/>
            <a:r>
              <a:rPr lang="en-US" dirty="0"/>
              <a:t>For example an application for Product Configuration </a:t>
            </a:r>
          </a:p>
          <a:p>
            <a:r>
              <a:rPr lang="en-US" dirty="0"/>
              <a:t>Use Kubernetes as the generic deployment platform</a:t>
            </a:r>
          </a:p>
          <a:p>
            <a:pPr lvl="1"/>
            <a:r>
              <a:rPr lang="en-US" dirty="0"/>
              <a:t>Have a unified runtime platform for development – probably also based on Kubernetes (</a:t>
            </a:r>
            <a:r>
              <a:rPr lang="en-US" dirty="0" err="1"/>
              <a:t>minikube</a:t>
            </a:r>
            <a:r>
              <a:rPr lang="en-US" dirty="0"/>
              <a:t>)</a:t>
            </a:r>
          </a:p>
          <a:p>
            <a:r>
              <a:rPr lang="en-US" dirty="0"/>
              <a:t>Apply security – on APIs, on UI – authentication and authorization</a:t>
            </a:r>
          </a:p>
          <a:p>
            <a:r>
              <a:rPr lang="en-US" dirty="0"/>
              <a:t>How to do UI Mashup</a:t>
            </a:r>
          </a:p>
          <a:p>
            <a:r>
              <a:rPr lang="en-US" dirty="0"/>
              <a:t>Embrace </a:t>
            </a:r>
            <a:r>
              <a:rPr lang="en-US" dirty="0" err="1"/>
              <a:t>Serverless</a:t>
            </a:r>
            <a:endParaRPr lang="en-US" dirty="0"/>
          </a:p>
          <a:p>
            <a:endParaRPr lang="nl-NL" dirty="0"/>
          </a:p>
        </p:txBody>
      </p:sp>
    </p:spTree>
    <p:extLst>
      <p:ext uri="{BB962C8B-B14F-4D97-AF65-F5344CB8AC3E}">
        <p14:creationId xmlns:p14="http://schemas.microsoft.com/office/powerpoint/2010/main" val="139458087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 – Architecture &amp; Technology</a:t>
            </a:r>
            <a:endParaRPr lang="nl-NL" dirty="0"/>
          </a:p>
        </p:txBody>
      </p:sp>
      <p:sp>
        <p:nvSpPr>
          <p:cNvPr id="3" name="Content Placeholder 2"/>
          <p:cNvSpPr>
            <a:spLocks noGrp="1"/>
          </p:cNvSpPr>
          <p:nvPr>
            <p:ph idx="1"/>
          </p:nvPr>
        </p:nvSpPr>
        <p:spPr>
          <a:xfrm>
            <a:off x="838200" y="1825624"/>
            <a:ext cx="10515600" cy="5032375"/>
          </a:xfrm>
        </p:spPr>
        <p:txBody>
          <a:bodyPr>
            <a:normAutofit fontScale="32500" lnSpcReduction="20000"/>
          </a:bodyPr>
          <a:lstStyle/>
          <a:p>
            <a:r>
              <a:rPr lang="en-US" dirty="0"/>
              <a:t>Do TCO analysis</a:t>
            </a:r>
          </a:p>
          <a:p>
            <a:r>
              <a:rPr lang="en-US" dirty="0"/>
              <a:t>Consistently use AVRO throughout our services</a:t>
            </a:r>
          </a:p>
          <a:p>
            <a:r>
              <a:rPr lang="en-US" dirty="0"/>
              <a:t>Solve problems with API platform and add missing API implementations</a:t>
            </a:r>
          </a:p>
          <a:p>
            <a:r>
              <a:rPr lang="en-US" dirty="0"/>
              <a:t>Introduce a legacy or standard/SaaS application (and wrangle it)</a:t>
            </a:r>
          </a:p>
          <a:p>
            <a:pPr lvl="1"/>
            <a:r>
              <a:rPr lang="en-US" dirty="0"/>
              <a:t>For example an application for Product Configuration </a:t>
            </a:r>
          </a:p>
          <a:p>
            <a:r>
              <a:rPr lang="en-US" dirty="0"/>
              <a:t>Use Kubernetes as the generic deployment platform</a:t>
            </a:r>
          </a:p>
          <a:p>
            <a:pPr lvl="1"/>
            <a:r>
              <a:rPr lang="en-US" dirty="0"/>
              <a:t>Have a unified runtime platform for development – probably also based on Kubernetes (</a:t>
            </a:r>
            <a:r>
              <a:rPr lang="en-US" dirty="0" err="1"/>
              <a:t>minikube</a:t>
            </a:r>
            <a:r>
              <a:rPr lang="en-US" dirty="0"/>
              <a:t>)</a:t>
            </a:r>
          </a:p>
          <a:p>
            <a:r>
              <a:rPr lang="en-US" dirty="0"/>
              <a:t>add management/monitoring to Kubernetes (</a:t>
            </a:r>
            <a:r>
              <a:rPr lang="en-US" dirty="0" err="1"/>
              <a:t>e.g</a:t>
            </a:r>
            <a:r>
              <a:rPr lang="en-US" dirty="0"/>
              <a:t> </a:t>
            </a:r>
            <a:r>
              <a:rPr lang="en-US" dirty="0" err="1"/>
              <a:t>Istio</a:t>
            </a:r>
            <a:r>
              <a:rPr lang="en-US" dirty="0"/>
              <a:t>, </a:t>
            </a:r>
            <a:r>
              <a:rPr lang="en-US" dirty="0" err="1"/>
              <a:t>Zipkin</a:t>
            </a:r>
            <a:r>
              <a:rPr lang="en-US" dirty="0"/>
              <a:t>, </a:t>
            </a:r>
            <a:r>
              <a:rPr lang="en-US" dirty="0" err="1"/>
              <a:t>Grafana</a:t>
            </a:r>
            <a:r>
              <a:rPr lang="en-US" dirty="0"/>
              <a:t>, </a:t>
            </a:r>
            <a:r>
              <a:rPr lang="en-US" dirty="0" err="1"/>
              <a:t>Vizceral</a:t>
            </a:r>
            <a:r>
              <a:rPr lang="en-US" dirty="0"/>
              <a:t>)</a:t>
            </a:r>
          </a:p>
          <a:p>
            <a:r>
              <a:rPr lang="en-US" dirty="0"/>
              <a:t>find a good solution for the workflow</a:t>
            </a:r>
          </a:p>
          <a:p>
            <a:r>
              <a:rPr lang="en-US" dirty="0"/>
              <a:t>add notification and push (server to client; server sent events &amp; web sockets)</a:t>
            </a:r>
          </a:p>
          <a:p>
            <a:r>
              <a:rPr lang="en-US" dirty="0"/>
              <a:t>handle event production failure; handle historic event consumption</a:t>
            </a:r>
          </a:p>
          <a:p>
            <a:r>
              <a:rPr lang="en-US" dirty="0"/>
              <a:t>apply event sourcing?</a:t>
            </a:r>
          </a:p>
          <a:p>
            <a:r>
              <a:rPr lang="en-US" dirty="0"/>
              <a:t>strategy for splitting a </a:t>
            </a:r>
            <a:r>
              <a:rPr lang="en-US" dirty="0" err="1"/>
              <a:t>microservice</a:t>
            </a:r>
            <a:r>
              <a:rPr lang="en-US" dirty="0"/>
              <a:t> (for example break up Logistics MS into shipping and warehousing)</a:t>
            </a:r>
          </a:p>
          <a:p>
            <a:r>
              <a:rPr lang="en-US" dirty="0"/>
              <a:t>fully automated delivery pipelines for all components</a:t>
            </a:r>
          </a:p>
          <a:p>
            <a:r>
              <a:rPr lang="en-US" dirty="0"/>
              <a:t>automated regression testing of MS APIs</a:t>
            </a:r>
          </a:p>
          <a:p>
            <a:r>
              <a:rPr lang="en-US" dirty="0"/>
              <a:t>a way to test events (both production and consumption)</a:t>
            </a:r>
          </a:p>
          <a:p>
            <a:r>
              <a:rPr lang="en-US" dirty="0"/>
              <a:t>implement security - OAuth authentication, using IDCS for identity management, log in and authorization </a:t>
            </a:r>
          </a:p>
          <a:p>
            <a:r>
              <a:rPr lang="en-US" dirty="0"/>
              <a:t>have a central catalog for client events as well as enterprise events</a:t>
            </a:r>
          </a:p>
          <a:p>
            <a:r>
              <a:rPr lang="en-US" dirty="0"/>
              <a:t>embrace upcoming Oracle Container Engine Cloud</a:t>
            </a:r>
          </a:p>
          <a:p>
            <a:r>
              <a:rPr lang="en-US" dirty="0"/>
              <a:t>Build up a catalog of reusable components – such as JET composite components</a:t>
            </a:r>
          </a:p>
          <a:p>
            <a:r>
              <a:rPr lang="en-US" dirty="0"/>
              <a:t>Find a best approach for UI mash up </a:t>
            </a:r>
          </a:p>
          <a:p>
            <a:r>
              <a:rPr lang="en-US" dirty="0"/>
              <a:t>Embrace </a:t>
            </a:r>
            <a:r>
              <a:rPr lang="en-US" dirty="0" err="1"/>
              <a:t>Serverless</a:t>
            </a:r>
            <a:endParaRPr lang="nl-NL" dirty="0"/>
          </a:p>
        </p:txBody>
      </p:sp>
    </p:spTree>
    <p:extLst>
      <p:ext uri="{BB962C8B-B14F-4D97-AF65-F5344CB8AC3E}">
        <p14:creationId xmlns:p14="http://schemas.microsoft.com/office/powerpoint/2010/main" val="317671809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12" name="Content Placeholder 11"/>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898480" y="376724"/>
            <a:ext cx="2381043" cy="1709467"/>
          </a:xfrm>
        </p:spPr>
      </p:pic>
      <p:grpSp>
        <p:nvGrpSpPr>
          <p:cNvPr id="4" name="Group 3"/>
          <p:cNvGrpSpPr/>
          <p:nvPr/>
        </p:nvGrpSpPr>
        <p:grpSpPr>
          <a:xfrm>
            <a:off x="744070" y="259977"/>
            <a:ext cx="6414785" cy="5204370"/>
            <a:chOff x="2198500" y="247831"/>
            <a:chExt cx="8115932" cy="6399857"/>
          </a:xfrm>
        </p:grpSpPr>
        <p:pic>
          <p:nvPicPr>
            <p:cNvPr id="5" name="Picture 4"/>
            <p:cNvPicPr>
              <a:picLocks noChangeAspect="1"/>
            </p:cNvPicPr>
            <p:nvPr/>
          </p:nvPicPr>
          <p:blipFill>
            <a:blip r:embed="rId3"/>
            <a:stretch>
              <a:fillRect/>
            </a:stretch>
          </p:blipFill>
          <p:spPr>
            <a:xfrm>
              <a:off x="2198500" y="247831"/>
              <a:ext cx="8115932" cy="6399857"/>
            </a:xfrm>
            <a:prstGeom prst="rect">
              <a:avLst/>
            </a:prstGeom>
          </p:spPr>
        </p:pic>
        <p:pic>
          <p:nvPicPr>
            <p:cNvPr id="6" name="Snagit_PPT829E"/>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78049" y="2937730"/>
              <a:ext cx="338385" cy="440687"/>
            </a:xfrm>
            <a:prstGeom prst="rect">
              <a:avLst/>
            </a:prstGeom>
            <a:effectLst>
              <a:softEdge rad="63500"/>
            </a:effectLst>
          </p:spPr>
        </p:pic>
        <p:pic>
          <p:nvPicPr>
            <p:cNvPr id="7" name="Snagit_PPT8E3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256466" y="4634695"/>
              <a:ext cx="342686" cy="409999"/>
            </a:xfrm>
            <a:prstGeom prst="rect">
              <a:avLst/>
            </a:prstGeom>
            <a:effectLst>
              <a:softEdge rad="63500"/>
            </a:effectLst>
          </p:spPr>
        </p:pic>
        <p:pic>
          <p:nvPicPr>
            <p:cNvPr id="8" name="Snagit_PPT9A6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22757" y="848336"/>
              <a:ext cx="480839" cy="699134"/>
            </a:xfrm>
            <a:prstGeom prst="rect">
              <a:avLst/>
            </a:prstGeom>
            <a:effectLst>
              <a:softEdge rad="63500"/>
            </a:effectLst>
          </p:spPr>
        </p:pic>
        <p:pic>
          <p:nvPicPr>
            <p:cNvPr id="9" name="Snagit_PPTA27E"/>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72752" y="3158074"/>
              <a:ext cx="431910" cy="541851"/>
            </a:xfrm>
            <a:prstGeom prst="rect">
              <a:avLst/>
            </a:prstGeom>
            <a:effectLst>
              <a:softEdge rad="63500"/>
            </a:effectLst>
          </p:spPr>
        </p:pic>
        <p:pic>
          <p:nvPicPr>
            <p:cNvPr id="10" name="Snagit_PPTA99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721037" y="950976"/>
              <a:ext cx="403417" cy="575433"/>
            </a:xfrm>
            <a:prstGeom prst="rect">
              <a:avLst/>
            </a:prstGeom>
            <a:effectLst>
              <a:softEdge rad="63500"/>
            </a:effectLst>
          </p:spPr>
        </p:pic>
        <p:pic>
          <p:nvPicPr>
            <p:cNvPr id="11" name="Snagit_PPTB2BC"/>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226751" y="5082042"/>
              <a:ext cx="418401" cy="576657"/>
            </a:xfrm>
            <a:prstGeom prst="rect">
              <a:avLst/>
            </a:prstGeom>
            <a:effectLst>
              <a:softEdge rad="63500"/>
            </a:effectLst>
          </p:spPr>
        </p:pic>
      </p:grpSp>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63666" y="2456944"/>
            <a:ext cx="4047066" cy="1370435"/>
          </a:xfrm>
          <a:prstGeom prst="rect">
            <a:avLst/>
          </a:prstGeom>
        </p:spPr>
      </p:pic>
      <p:pic>
        <p:nvPicPr>
          <p:cNvPr id="20" name="Snagit_PPTFFCB"/>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8101797" y="3994085"/>
            <a:ext cx="2309060" cy="2370025"/>
          </a:xfrm>
          <a:prstGeom prst="rect">
            <a:avLst/>
          </a:prstGeom>
        </p:spPr>
      </p:pic>
      <p:pic>
        <p:nvPicPr>
          <p:cNvPr id="21" name="Snagit_PPTBB9B"/>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635206" y="5464347"/>
            <a:ext cx="1486029" cy="1265030"/>
          </a:xfrm>
          <a:prstGeom prst="rect">
            <a:avLst/>
          </a:prstGeom>
        </p:spPr>
      </p:pic>
      <p:pic>
        <p:nvPicPr>
          <p:cNvPr id="19" name="Snagit_PPTF6A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9742868" y="5562709"/>
            <a:ext cx="2381043" cy="1166668"/>
          </a:xfrm>
          <a:prstGeom prst="rect">
            <a:avLst/>
          </a:prstGeom>
        </p:spPr>
      </p:pic>
      <p:sp>
        <p:nvSpPr>
          <p:cNvPr id="22" name="TextBox 21"/>
          <p:cNvSpPr txBox="1"/>
          <p:nvPr/>
        </p:nvSpPr>
        <p:spPr>
          <a:xfrm>
            <a:off x="9806566" y="5211337"/>
            <a:ext cx="652743" cy="369332"/>
          </a:xfrm>
          <a:prstGeom prst="rect">
            <a:avLst/>
          </a:prstGeom>
          <a:noFill/>
        </p:spPr>
        <p:txBody>
          <a:bodyPr wrap="none" rtlCol="0">
            <a:spAutoFit/>
          </a:bodyPr>
          <a:lstStyle/>
          <a:p>
            <a:r>
              <a:rPr lang="en-US" dirty="0">
                <a:solidFill>
                  <a:srgbClr val="FF0000"/>
                </a:solidFill>
                <a:latin typeface="Berlin Sans FB Demi" panose="020E0802020502020306" pitchFamily="34" charset="0"/>
              </a:rPr>
              <a:t>2019</a:t>
            </a:r>
            <a:endParaRPr lang="nl-NL" dirty="0">
              <a:solidFill>
                <a:srgbClr val="FF0000"/>
              </a:solidFill>
              <a:latin typeface="Berlin Sans FB Demi" panose="020E0802020502020306" pitchFamily="34" charset="0"/>
            </a:endParaRPr>
          </a:p>
        </p:txBody>
      </p:sp>
      <p:sp>
        <p:nvSpPr>
          <p:cNvPr id="23" name="Curved Down Arrow 22"/>
          <p:cNvSpPr/>
          <p:nvPr/>
        </p:nvSpPr>
        <p:spPr>
          <a:xfrm rot="20624274">
            <a:off x="5782091" y="392591"/>
            <a:ext cx="3706228" cy="878366"/>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sp>
        <p:nvSpPr>
          <p:cNvPr id="24" name="Curved Down Arrow 23"/>
          <p:cNvSpPr/>
          <p:nvPr/>
        </p:nvSpPr>
        <p:spPr>
          <a:xfrm rot="21120742" flipV="1">
            <a:off x="4448863" y="3609314"/>
            <a:ext cx="5842932" cy="52475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sp>
        <p:nvSpPr>
          <p:cNvPr id="26" name="Striped Right Arrow 25"/>
          <p:cNvSpPr/>
          <p:nvPr/>
        </p:nvSpPr>
        <p:spPr>
          <a:xfrm>
            <a:off x="4814047" y="4464424"/>
            <a:ext cx="4084433" cy="1098285"/>
          </a:xfrm>
          <a:prstGeom prst="strip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0472765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par>
                                <p:cTn id="16" presetID="10" presetClass="entr" presetSubtype="0"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par>
                                <p:cTn id="24" presetID="10" presetClass="entr" presetSubtype="0" fill="hold"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fade">
                                      <p:cBhvr>
                                        <p:cTn id="26" dur="500"/>
                                        <p:tgtEl>
                                          <p:spTgt spid="20"/>
                                        </p:tgtEl>
                                      </p:cBhvr>
                                    </p:animEffect>
                                  </p:childTnLst>
                                </p:cTn>
                              </p:par>
                              <p:par>
                                <p:cTn id="27" presetID="10"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500"/>
                                        <p:tgtEl>
                                          <p:spTgt spid="21"/>
                                        </p:tgtEl>
                                      </p:cBhvr>
                                    </p:animEffect>
                                  </p:childTnLst>
                                </p:cTn>
                              </p:par>
                              <p:par>
                                <p:cTn id="30" presetID="10" presetClass="entr" presetSubtype="0"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animBg="1"/>
      <p:bldP spid="24" grpId="0" animBg="1"/>
      <p:bldP spid="2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the IT behind the </a:t>
            </a:r>
            <a:r>
              <a:rPr lang="en-US" dirty="0" err="1"/>
              <a:t>Webshop</a:t>
            </a:r>
            <a:r>
              <a:rPr lang="en-US" dirty="0"/>
              <a:t>?</a:t>
            </a:r>
            <a:endParaRPr lang="nl-NL" dirty="0"/>
          </a:p>
        </p:txBody>
      </p:sp>
      <p:sp>
        <p:nvSpPr>
          <p:cNvPr id="4" name="Rounded Rectangle 3"/>
          <p:cNvSpPr/>
          <p:nvPr/>
        </p:nvSpPr>
        <p:spPr>
          <a:xfrm>
            <a:off x="2193760" y="4697017"/>
            <a:ext cx="1837509" cy="94052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dirty="0">
                <a:solidFill>
                  <a:schemeClr val="dk1"/>
                </a:solidFill>
              </a:rPr>
              <a:t>µ</a:t>
            </a:r>
            <a:r>
              <a:rPr lang="en-US" sz="1600" dirty="0">
                <a:solidFill>
                  <a:schemeClr val="dk1"/>
                </a:solidFill>
              </a:rPr>
              <a:t>  Customers</a:t>
            </a:r>
          </a:p>
          <a:p>
            <a:pPr algn="ctr"/>
            <a:endParaRPr lang="en-US" sz="1600" dirty="0">
              <a:solidFill>
                <a:schemeClr val="dk1"/>
              </a:solidFill>
            </a:endParaRPr>
          </a:p>
        </p:txBody>
      </p:sp>
      <p:sp>
        <p:nvSpPr>
          <p:cNvPr id="5" name="Rounded Rectangle 4"/>
          <p:cNvSpPr/>
          <p:nvPr/>
        </p:nvSpPr>
        <p:spPr>
          <a:xfrm>
            <a:off x="4161396" y="4697017"/>
            <a:ext cx="1837509" cy="940526"/>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dirty="0">
                <a:solidFill>
                  <a:schemeClr val="dk1"/>
                </a:solidFill>
              </a:rPr>
              <a:t>µ</a:t>
            </a:r>
            <a:r>
              <a:rPr lang="en-US" sz="1600" dirty="0">
                <a:solidFill>
                  <a:schemeClr val="dk1"/>
                </a:solidFill>
              </a:rPr>
              <a:t>  Orders</a:t>
            </a:r>
          </a:p>
          <a:p>
            <a:pPr algn="ctr"/>
            <a:endParaRPr lang="en-US" sz="1600" dirty="0">
              <a:solidFill>
                <a:schemeClr val="dk1"/>
              </a:solidFill>
            </a:endParaRPr>
          </a:p>
        </p:txBody>
      </p:sp>
      <p:sp>
        <p:nvSpPr>
          <p:cNvPr id="6" name="Rounded Rectangle 5"/>
          <p:cNvSpPr/>
          <p:nvPr/>
        </p:nvSpPr>
        <p:spPr>
          <a:xfrm>
            <a:off x="6129032" y="4697017"/>
            <a:ext cx="1837509" cy="940526"/>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dirty="0">
                <a:solidFill>
                  <a:schemeClr val="dk1"/>
                </a:solidFill>
              </a:rPr>
              <a:t>µ</a:t>
            </a:r>
            <a:r>
              <a:rPr lang="en-US" sz="1600" dirty="0">
                <a:solidFill>
                  <a:schemeClr val="dk1"/>
                </a:solidFill>
              </a:rPr>
              <a:t>  Products</a:t>
            </a:r>
          </a:p>
          <a:p>
            <a:pPr algn="ctr"/>
            <a:endParaRPr lang="en-US" sz="1600" dirty="0">
              <a:solidFill>
                <a:schemeClr val="dk1"/>
              </a:solidFill>
            </a:endParaRPr>
          </a:p>
        </p:txBody>
      </p:sp>
      <p:sp>
        <p:nvSpPr>
          <p:cNvPr id="7" name="Rounded Rectangle 6"/>
          <p:cNvSpPr/>
          <p:nvPr/>
        </p:nvSpPr>
        <p:spPr>
          <a:xfrm>
            <a:off x="8096668" y="4697017"/>
            <a:ext cx="1837509" cy="940526"/>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dirty="0">
                <a:solidFill>
                  <a:schemeClr val="dk1"/>
                </a:solidFill>
              </a:rPr>
              <a:t>µ</a:t>
            </a:r>
            <a:r>
              <a:rPr lang="en-US" sz="1600" dirty="0">
                <a:solidFill>
                  <a:schemeClr val="dk1"/>
                </a:solidFill>
              </a:rPr>
              <a:t>  Loyalty</a:t>
            </a:r>
          </a:p>
          <a:p>
            <a:pPr algn="ctr"/>
            <a:endParaRPr lang="en-US" sz="1600" dirty="0">
              <a:solidFill>
                <a:schemeClr val="dk1"/>
              </a:solidFill>
            </a:endParaRPr>
          </a:p>
        </p:txBody>
      </p:sp>
      <p:sp>
        <p:nvSpPr>
          <p:cNvPr id="8" name="Rounded Rectangle 7"/>
          <p:cNvSpPr/>
          <p:nvPr/>
        </p:nvSpPr>
        <p:spPr>
          <a:xfrm>
            <a:off x="10064304" y="4697017"/>
            <a:ext cx="1837509" cy="940526"/>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4000" dirty="0">
                <a:solidFill>
                  <a:schemeClr val="dk1"/>
                </a:solidFill>
              </a:rPr>
              <a:t>µ</a:t>
            </a:r>
            <a:r>
              <a:rPr lang="en-US" sz="1600" dirty="0">
                <a:solidFill>
                  <a:schemeClr val="dk1"/>
                </a:solidFill>
              </a:rPr>
              <a:t>  Finance</a:t>
            </a:r>
          </a:p>
          <a:p>
            <a:pPr algn="ctr"/>
            <a:endParaRPr lang="en-US" sz="1600" dirty="0">
              <a:solidFill>
                <a:schemeClr val="dk1"/>
              </a:solidFill>
            </a:endParaRPr>
          </a:p>
        </p:txBody>
      </p:sp>
      <p:sp>
        <p:nvSpPr>
          <p:cNvPr id="9" name="Rounded Rectangle 8"/>
          <p:cNvSpPr/>
          <p:nvPr/>
        </p:nvSpPr>
        <p:spPr>
          <a:xfrm>
            <a:off x="260959" y="4697017"/>
            <a:ext cx="1802674" cy="94052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a:solidFill>
                  <a:schemeClr val="dk1"/>
                </a:solidFill>
              </a:rPr>
              <a:t>µ </a:t>
            </a:r>
            <a:r>
              <a:rPr lang="en-US" dirty="0"/>
              <a:t>Logistics</a:t>
            </a:r>
          </a:p>
          <a:p>
            <a:pPr algn="ctr"/>
            <a:endParaRPr lang="nl-NL" dirty="0"/>
          </a:p>
        </p:txBody>
      </p:sp>
      <p:sp>
        <p:nvSpPr>
          <p:cNvPr id="10" name="Rounded Rectangle 9"/>
          <p:cNvSpPr/>
          <p:nvPr/>
        </p:nvSpPr>
        <p:spPr>
          <a:xfrm>
            <a:off x="2533568" y="1727585"/>
            <a:ext cx="7124864" cy="14135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Web Shop Portal</a:t>
            </a:r>
            <a:endParaRPr lang="nl-NL" sz="3200" dirty="0"/>
          </a:p>
        </p:txBody>
      </p:sp>
      <p:sp>
        <p:nvSpPr>
          <p:cNvPr id="11" name="Rounded Rectangle 10"/>
          <p:cNvSpPr/>
          <p:nvPr/>
        </p:nvSpPr>
        <p:spPr>
          <a:xfrm>
            <a:off x="2919612" y="2705337"/>
            <a:ext cx="1111655" cy="32567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solidFill>
                  <a:schemeClr val="dk1"/>
                </a:solidFill>
              </a:rPr>
              <a:t>µ  Customers</a:t>
            </a:r>
          </a:p>
        </p:txBody>
      </p:sp>
      <p:sp>
        <p:nvSpPr>
          <p:cNvPr id="12" name="Rounded Rectangle 11"/>
          <p:cNvSpPr/>
          <p:nvPr/>
        </p:nvSpPr>
        <p:spPr>
          <a:xfrm>
            <a:off x="4280263" y="2705337"/>
            <a:ext cx="1111655" cy="325677"/>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solidFill>
                  <a:schemeClr val="dk1"/>
                </a:solidFill>
              </a:rPr>
              <a:t>µ  Orders</a:t>
            </a:r>
          </a:p>
        </p:txBody>
      </p:sp>
      <p:sp>
        <p:nvSpPr>
          <p:cNvPr id="13" name="Rounded Rectangle 12"/>
          <p:cNvSpPr/>
          <p:nvPr/>
        </p:nvSpPr>
        <p:spPr>
          <a:xfrm>
            <a:off x="5640913" y="2705337"/>
            <a:ext cx="1111655" cy="325677"/>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solidFill>
                  <a:schemeClr val="dk1"/>
                </a:solidFill>
              </a:rPr>
              <a:t>µ  Products</a:t>
            </a:r>
          </a:p>
        </p:txBody>
      </p:sp>
      <p:sp>
        <p:nvSpPr>
          <p:cNvPr id="14" name="Rounded Rectangle 13"/>
          <p:cNvSpPr/>
          <p:nvPr/>
        </p:nvSpPr>
        <p:spPr>
          <a:xfrm>
            <a:off x="7001563" y="2705337"/>
            <a:ext cx="1111655" cy="325677"/>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solidFill>
                  <a:schemeClr val="dk1"/>
                </a:solidFill>
              </a:rPr>
              <a:t>µ  Loyalty</a:t>
            </a:r>
          </a:p>
        </p:txBody>
      </p:sp>
      <p:sp>
        <p:nvSpPr>
          <p:cNvPr id="15" name="Rounded Rectangle 14"/>
          <p:cNvSpPr/>
          <p:nvPr/>
        </p:nvSpPr>
        <p:spPr>
          <a:xfrm>
            <a:off x="8362214" y="2705337"/>
            <a:ext cx="1111655" cy="325677"/>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solidFill>
                  <a:schemeClr val="dk1"/>
                </a:solidFill>
              </a:rPr>
              <a:t>µ  Finance</a:t>
            </a:r>
          </a:p>
        </p:txBody>
      </p:sp>
    </p:spTree>
    <p:extLst>
      <p:ext uri="{BB962C8B-B14F-4D97-AF65-F5344CB8AC3E}">
        <p14:creationId xmlns:p14="http://schemas.microsoft.com/office/powerpoint/2010/main" val="57880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p:cNvSpPr/>
          <p:nvPr/>
        </p:nvSpPr>
        <p:spPr>
          <a:xfrm>
            <a:off x="132216" y="112459"/>
            <a:ext cx="1383371" cy="522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Portal</a:t>
            </a:r>
            <a:endParaRPr lang="nl-NL" dirty="0"/>
          </a:p>
        </p:txBody>
      </p:sp>
      <p:sp>
        <p:nvSpPr>
          <p:cNvPr id="30" name="Rounded Rectangle 29"/>
          <p:cNvSpPr/>
          <p:nvPr/>
        </p:nvSpPr>
        <p:spPr>
          <a:xfrm>
            <a:off x="413359" y="4840645"/>
            <a:ext cx="1052759" cy="722753"/>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0" name="Rounded Rectangle 9"/>
          <p:cNvSpPr/>
          <p:nvPr/>
        </p:nvSpPr>
        <p:spPr>
          <a:xfrm>
            <a:off x="2683880" y="45966"/>
            <a:ext cx="7124864" cy="14135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Web Shop Portal</a:t>
            </a:r>
          </a:p>
          <a:p>
            <a:pPr algn="ctr"/>
            <a:endParaRPr lang="nl-NL" sz="3200" dirty="0"/>
          </a:p>
        </p:txBody>
      </p:sp>
      <p:sp>
        <p:nvSpPr>
          <p:cNvPr id="11" name="Rounded Rectangle 10"/>
          <p:cNvSpPr/>
          <p:nvPr/>
        </p:nvSpPr>
        <p:spPr>
          <a:xfrm>
            <a:off x="3069924" y="767686"/>
            <a:ext cx="1111655" cy="32567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solidFill>
                  <a:schemeClr val="dk1"/>
                </a:solidFill>
              </a:rPr>
              <a:t>µ  Customers</a:t>
            </a:r>
          </a:p>
        </p:txBody>
      </p:sp>
      <p:sp>
        <p:nvSpPr>
          <p:cNvPr id="12" name="Rounded Rectangle 11"/>
          <p:cNvSpPr/>
          <p:nvPr/>
        </p:nvSpPr>
        <p:spPr>
          <a:xfrm>
            <a:off x="4430575" y="767686"/>
            <a:ext cx="1111655" cy="325677"/>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solidFill>
                  <a:schemeClr val="dk1"/>
                </a:solidFill>
              </a:rPr>
              <a:t>µ  Orders</a:t>
            </a:r>
          </a:p>
        </p:txBody>
      </p:sp>
      <p:sp>
        <p:nvSpPr>
          <p:cNvPr id="13" name="Rounded Rectangle 12"/>
          <p:cNvSpPr/>
          <p:nvPr/>
        </p:nvSpPr>
        <p:spPr>
          <a:xfrm>
            <a:off x="5791225" y="767686"/>
            <a:ext cx="1111655" cy="325677"/>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solidFill>
                  <a:schemeClr val="dk1"/>
                </a:solidFill>
              </a:rPr>
              <a:t>µ  Products</a:t>
            </a:r>
          </a:p>
        </p:txBody>
      </p:sp>
      <p:sp>
        <p:nvSpPr>
          <p:cNvPr id="14" name="Rounded Rectangle 13"/>
          <p:cNvSpPr/>
          <p:nvPr/>
        </p:nvSpPr>
        <p:spPr>
          <a:xfrm>
            <a:off x="7151875" y="767686"/>
            <a:ext cx="1111655" cy="325677"/>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solidFill>
                  <a:schemeClr val="dk1"/>
                </a:solidFill>
              </a:rPr>
              <a:t>µ  Loyalty</a:t>
            </a:r>
          </a:p>
        </p:txBody>
      </p:sp>
      <p:sp>
        <p:nvSpPr>
          <p:cNvPr id="15" name="Rounded Rectangle 14"/>
          <p:cNvSpPr/>
          <p:nvPr/>
        </p:nvSpPr>
        <p:spPr>
          <a:xfrm>
            <a:off x="8512526" y="767686"/>
            <a:ext cx="1111655" cy="325677"/>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dirty="0">
                <a:solidFill>
                  <a:schemeClr val="dk1"/>
                </a:solidFill>
              </a:rPr>
              <a:t>µ  Finance</a:t>
            </a:r>
          </a:p>
        </p:txBody>
      </p:sp>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84031" y="539784"/>
            <a:ext cx="1215345" cy="447529"/>
          </a:xfrm>
          <a:prstGeom prst="rect">
            <a:avLst/>
          </a:prstGeom>
        </p:spPr>
      </p:pic>
      <p:pic>
        <p:nvPicPr>
          <p:cNvPr id="18" name="Picture 10" descr="Image result for oracle jet logo"/>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83681" y="736701"/>
            <a:ext cx="717096" cy="410943"/>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20"/>
          <p:cNvSpPr/>
          <p:nvPr/>
        </p:nvSpPr>
        <p:spPr>
          <a:xfrm>
            <a:off x="2346160" y="2901672"/>
            <a:ext cx="1837509" cy="266172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600" dirty="0">
              <a:solidFill>
                <a:schemeClr val="dk1"/>
              </a:solidFill>
            </a:endParaRPr>
          </a:p>
        </p:txBody>
      </p:sp>
      <p:sp>
        <p:nvSpPr>
          <p:cNvPr id="22" name="Rounded Rectangle 21"/>
          <p:cNvSpPr/>
          <p:nvPr/>
        </p:nvSpPr>
        <p:spPr>
          <a:xfrm>
            <a:off x="4313796" y="2901672"/>
            <a:ext cx="1837509" cy="2661726"/>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600" dirty="0">
              <a:solidFill>
                <a:schemeClr val="dk1"/>
              </a:solidFill>
            </a:endParaRPr>
          </a:p>
        </p:txBody>
      </p:sp>
      <p:sp>
        <p:nvSpPr>
          <p:cNvPr id="23" name="Rounded Rectangle 22"/>
          <p:cNvSpPr/>
          <p:nvPr/>
        </p:nvSpPr>
        <p:spPr>
          <a:xfrm>
            <a:off x="6281432" y="2901672"/>
            <a:ext cx="1837509" cy="2661726"/>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600" dirty="0">
              <a:solidFill>
                <a:schemeClr val="dk1"/>
              </a:solidFill>
            </a:endParaRPr>
          </a:p>
        </p:txBody>
      </p:sp>
      <p:sp>
        <p:nvSpPr>
          <p:cNvPr id="24" name="Rounded Rectangle 23"/>
          <p:cNvSpPr/>
          <p:nvPr/>
        </p:nvSpPr>
        <p:spPr>
          <a:xfrm>
            <a:off x="8249068" y="2901672"/>
            <a:ext cx="1837509" cy="1033160"/>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600" dirty="0">
              <a:solidFill>
                <a:schemeClr val="dk1"/>
              </a:solidFill>
            </a:endParaRPr>
          </a:p>
        </p:txBody>
      </p:sp>
      <p:sp>
        <p:nvSpPr>
          <p:cNvPr id="25" name="Rounded Rectangle 24"/>
          <p:cNvSpPr/>
          <p:nvPr/>
        </p:nvSpPr>
        <p:spPr>
          <a:xfrm>
            <a:off x="10216704" y="2901672"/>
            <a:ext cx="1837509" cy="2661726"/>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600" dirty="0">
              <a:solidFill>
                <a:schemeClr val="dk1"/>
              </a:solidFill>
            </a:endParaRPr>
          </a:p>
        </p:txBody>
      </p:sp>
      <p:sp>
        <p:nvSpPr>
          <p:cNvPr id="26" name="Rounded Rectangle 25"/>
          <p:cNvSpPr/>
          <p:nvPr/>
        </p:nvSpPr>
        <p:spPr>
          <a:xfrm>
            <a:off x="413359" y="2901673"/>
            <a:ext cx="1802674" cy="95861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dk1"/>
              </a:solidFill>
            </a:endParaRPr>
          </a:p>
        </p:txBody>
      </p:sp>
      <p:pic>
        <p:nvPicPr>
          <p:cNvPr id="27" name="Picture 2" descr="Image result for oracle container cloud servic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727" y="5389435"/>
            <a:ext cx="418172" cy="41817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p:cNvPicPr>
            <a:picLocks noChangeAspect="1"/>
          </p:cNvPicPr>
          <p:nvPr/>
        </p:nvPicPr>
        <p:blipFill>
          <a:blip r:embed="rId6"/>
          <a:stretch>
            <a:fillRect/>
          </a:stretch>
        </p:blipFill>
        <p:spPr>
          <a:xfrm>
            <a:off x="1058041" y="4903871"/>
            <a:ext cx="265921" cy="339049"/>
          </a:xfrm>
          <a:prstGeom prst="rect">
            <a:avLst/>
          </a:prstGeom>
        </p:spPr>
      </p:pic>
      <p:pic>
        <p:nvPicPr>
          <p:cNvPr id="31" name="Picture 6" descr="Image result for node js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93579" y="3022671"/>
            <a:ext cx="1372175" cy="368772"/>
          </a:xfrm>
          <a:prstGeom prst="rect">
            <a:avLst/>
          </a:prstGeom>
          <a:noFill/>
          <a:extLst>
            <a:ext uri="{909E8E84-426E-40DD-AFC4-6F175D3DCCD1}">
              <a14:hiddenFill xmlns:a14="http://schemas.microsoft.com/office/drawing/2010/main">
                <a:solidFill>
                  <a:srgbClr val="FFFFFF"/>
                </a:solidFill>
              </a14:hiddenFill>
            </a:ext>
          </a:extLst>
        </p:spPr>
      </p:pic>
      <p:sp>
        <p:nvSpPr>
          <p:cNvPr id="32" name="Down Arrow 31"/>
          <p:cNvSpPr/>
          <p:nvPr/>
        </p:nvSpPr>
        <p:spPr>
          <a:xfrm>
            <a:off x="660483" y="3808143"/>
            <a:ext cx="344051" cy="12852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Rounded Rectangle 32"/>
          <p:cNvSpPr/>
          <p:nvPr/>
        </p:nvSpPr>
        <p:spPr>
          <a:xfrm>
            <a:off x="1947672" y="2002190"/>
            <a:ext cx="9088748" cy="3792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Platform</a:t>
            </a:r>
            <a:endParaRPr lang="nl-NL" dirty="0"/>
          </a:p>
        </p:txBody>
      </p:sp>
      <p:pic>
        <p:nvPicPr>
          <p:cNvPr id="16" name="Picture 15"/>
          <p:cNvPicPr>
            <a:picLocks noChangeAspect="1"/>
          </p:cNvPicPr>
          <p:nvPr/>
        </p:nvPicPr>
        <p:blipFill>
          <a:blip r:embed="rId8"/>
          <a:stretch>
            <a:fillRect/>
          </a:stretch>
        </p:blipFill>
        <p:spPr>
          <a:xfrm>
            <a:off x="11072996" y="1869410"/>
            <a:ext cx="910818" cy="589933"/>
          </a:xfrm>
          <a:prstGeom prst="rect">
            <a:avLst/>
          </a:prstGeom>
        </p:spPr>
      </p:pic>
      <p:pic>
        <p:nvPicPr>
          <p:cNvPr id="34" name="Picture 10" descr="Image result for oracle jet logo"/>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53799" y="736701"/>
            <a:ext cx="717096" cy="41094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0" descr="Image result for oracle jet logo"/>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890787" y="736701"/>
            <a:ext cx="717096" cy="41094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Image result for oracle jet logo"/>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44340" y="736701"/>
            <a:ext cx="717096" cy="41094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613563" y="865938"/>
            <a:ext cx="375608" cy="281706"/>
          </a:xfrm>
          <a:prstGeom prst="rect">
            <a:avLst/>
          </a:prstGeom>
        </p:spPr>
      </p:pic>
      <p:sp>
        <p:nvSpPr>
          <p:cNvPr id="38" name="Rounded Rectangle 37"/>
          <p:cNvSpPr/>
          <p:nvPr/>
        </p:nvSpPr>
        <p:spPr>
          <a:xfrm>
            <a:off x="420625" y="2176932"/>
            <a:ext cx="905256" cy="44739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t>Backoffice</a:t>
            </a:r>
            <a:r>
              <a:rPr lang="en-US" sz="1100" dirty="0"/>
              <a:t> UI</a:t>
            </a:r>
            <a:endParaRPr lang="nl-NL" sz="1100" dirty="0"/>
          </a:p>
        </p:txBody>
      </p:sp>
      <p:pic>
        <p:nvPicPr>
          <p:cNvPr id="19" name="Picture 18"/>
          <p:cNvPicPr>
            <a:picLocks noChangeAspect="1"/>
          </p:cNvPicPr>
          <p:nvPr/>
        </p:nvPicPr>
        <p:blipFill>
          <a:blip r:embed="rId10"/>
          <a:stretch>
            <a:fillRect/>
          </a:stretch>
        </p:blipFill>
        <p:spPr>
          <a:xfrm>
            <a:off x="175985" y="2429331"/>
            <a:ext cx="504067" cy="399053"/>
          </a:xfrm>
          <a:prstGeom prst="rect">
            <a:avLst/>
          </a:prstGeom>
        </p:spPr>
      </p:pic>
      <p:sp>
        <p:nvSpPr>
          <p:cNvPr id="39" name="Down Arrow 38"/>
          <p:cNvSpPr/>
          <p:nvPr/>
        </p:nvSpPr>
        <p:spPr>
          <a:xfrm>
            <a:off x="857291" y="2619899"/>
            <a:ext cx="344051" cy="44334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0" name="Picture 8" descr="Image result for docker hub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27423" y="3461340"/>
            <a:ext cx="1176328" cy="346803"/>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2" descr="Image result for logo elastic index"/>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78217" y="5215512"/>
            <a:ext cx="852531" cy="260875"/>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6" descr="Image result for spring boot logo"/>
          <p:cNvPicPr>
            <a:picLocks noChangeAspect="1" noChangeArrowheads="1"/>
          </p:cNvPicPr>
          <p:nvPr/>
        </p:nvPicPr>
        <p:blipFill>
          <a:blip r:embed="rId13" cstate="print">
            <a:extLst>
              <a:ext uri="{BEBA8EAE-BF5A-486C-A8C5-ECC9F3942E4B}">
                <a14:imgProps xmlns:a14="http://schemas.microsoft.com/office/drawing/2010/main">
                  <a14:imgLayer r:embed="rId14">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6514556" y="3022671"/>
            <a:ext cx="1423675" cy="747430"/>
          </a:xfrm>
          <a:prstGeom prst="rect">
            <a:avLst/>
          </a:prstGeom>
          <a:noFill/>
          <a:extLst>
            <a:ext uri="{909E8E84-426E-40DD-AFC4-6F175D3DCCD1}">
              <a14:hiddenFill xmlns:a14="http://schemas.microsoft.com/office/drawing/2010/main">
                <a:solidFill>
                  <a:srgbClr val="FFFFFF"/>
                </a:solidFill>
              </a14:hiddenFill>
            </a:ext>
          </a:extLst>
        </p:spPr>
      </p:pic>
      <p:sp>
        <p:nvSpPr>
          <p:cNvPr id="43" name="Down Arrow 42"/>
          <p:cNvSpPr/>
          <p:nvPr/>
        </p:nvSpPr>
        <p:spPr>
          <a:xfrm>
            <a:off x="5363147" y="1395639"/>
            <a:ext cx="1778353" cy="6800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50" name="Snagit_PPTCA9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439486" y="6022373"/>
            <a:ext cx="679362" cy="620069"/>
          </a:xfrm>
          <a:prstGeom prst="rect">
            <a:avLst/>
          </a:prstGeom>
        </p:spPr>
      </p:pic>
      <p:sp>
        <p:nvSpPr>
          <p:cNvPr id="51" name="Rounded Rectangle 50"/>
          <p:cNvSpPr/>
          <p:nvPr/>
        </p:nvSpPr>
        <p:spPr>
          <a:xfrm>
            <a:off x="1712902" y="6057632"/>
            <a:ext cx="9566110" cy="3792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Hub</a:t>
            </a:r>
            <a:endParaRPr lang="nl-NL" dirty="0"/>
          </a:p>
        </p:txBody>
      </p:sp>
      <p:sp>
        <p:nvSpPr>
          <p:cNvPr id="55" name="Rounded Rectangle 54"/>
          <p:cNvSpPr/>
          <p:nvPr/>
        </p:nvSpPr>
        <p:spPr>
          <a:xfrm>
            <a:off x="123515" y="5847632"/>
            <a:ext cx="1383371" cy="90703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Event Schema Registry</a:t>
            </a:r>
          </a:p>
          <a:p>
            <a:pPr algn="ctr"/>
            <a:endParaRPr lang="en-US" sz="1400" dirty="0"/>
          </a:p>
        </p:txBody>
      </p:sp>
      <p:pic>
        <p:nvPicPr>
          <p:cNvPr id="57" name="Picture 14" descr="Image result for logo kafka"/>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390804" y="6089498"/>
            <a:ext cx="682192" cy="341096"/>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7"/>
          <a:stretch>
            <a:fillRect/>
          </a:stretch>
        </p:blipFill>
        <p:spPr>
          <a:xfrm>
            <a:off x="672960" y="6461924"/>
            <a:ext cx="726447" cy="231785"/>
          </a:xfrm>
          <a:prstGeom prst="rect">
            <a:avLst/>
          </a:prstGeom>
        </p:spPr>
      </p:pic>
      <p:sp>
        <p:nvSpPr>
          <p:cNvPr id="60" name="AutoShape 2" descr="Image result for kafka logo"/>
          <p:cNvSpPr>
            <a:spLocks noChangeAspect="1" noChangeArrowheads="1"/>
          </p:cNvSpPr>
          <p:nvPr/>
        </p:nvSpPr>
        <p:spPr bwMode="auto">
          <a:xfrm>
            <a:off x="155575" y="-2125663"/>
            <a:ext cx="4429125" cy="442912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62" name="Picture 61"/>
          <p:cNvPicPr>
            <a:picLocks noChangeAspect="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550" y="6311068"/>
            <a:ext cx="773704" cy="442117"/>
          </a:xfrm>
          <a:prstGeom prst="rect">
            <a:avLst/>
          </a:prstGeom>
        </p:spPr>
      </p:pic>
      <p:pic>
        <p:nvPicPr>
          <p:cNvPr id="64" name="Picture 63"/>
          <p:cNvPicPr>
            <a:picLocks noChangeAspect="1"/>
          </p:cNvPicPr>
          <p:nvPr/>
        </p:nvPicPr>
        <p:blipFill>
          <a:blip r:embed="rId19"/>
          <a:stretch>
            <a:fillRect/>
          </a:stretch>
        </p:blipFill>
        <p:spPr>
          <a:xfrm>
            <a:off x="82256" y="3766858"/>
            <a:ext cx="597796" cy="398531"/>
          </a:xfrm>
          <a:prstGeom prst="rect">
            <a:avLst/>
          </a:prstGeom>
        </p:spPr>
      </p:pic>
      <p:sp>
        <p:nvSpPr>
          <p:cNvPr id="65" name="Rounded Rectangle 64"/>
          <p:cNvSpPr/>
          <p:nvPr/>
        </p:nvSpPr>
        <p:spPr>
          <a:xfrm>
            <a:off x="1409241" y="4123629"/>
            <a:ext cx="806792" cy="583345"/>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0" dirty="0">
              <a:solidFill>
                <a:schemeClr val="dk1"/>
              </a:solidFill>
            </a:endParaRPr>
          </a:p>
        </p:txBody>
      </p:sp>
      <p:pic>
        <p:nvPicPr>
          <p:cNvPr id="63" name="Picture 2" descr="Image result for project fn oracle logo"/>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518592" y="4395057"/>
            <a:ext cx="587021" cy="261802"/>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5"/>
          <p:cNvPicPr>
            <a:picLocks noChangeAspect="1"/>
          </p:cNvPicPr>
          <p:nvPr/>
        </p:nvPicPr>
        <p:blipFill>
          <a:blip r:embed="rId21">
            <a:clrChange>
              <a:clrFrom>
                <a:srgbClr val="FFFFFF"/>
              </a:clrFrom>
              <a:clrTo>
                <a:srgbClr val="FFFFFF">
                  <a:alpha val="0"/>
                </a:srgbClr>
              </a:clrTo>
            </a:clrChange>
          </a:blip>
          <a:stretch>
            <a:fillRect/>
          </a:stretch>
        </p:blipFill>
        <p:spPr>
          <a:xfrm>
            <a:off x="9726198" y="1278408"/>
            <a:ext cx="500395" cy="407074"/>
          </a:xfrm>
          <a:prstGeom prst="rect">
            <a:avLst/>
          </a:prstGeom>
        </p:spPr>
      </p:pic>
      <p:pic>
        <p:nvPicPr>
          <p:cNvPr id="67" name="Picture 6" descr="Image result for node js logo"/>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9119666" y="1200067"/>
            <a:ext cx="662021" cy="17791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4" descr="Image result"/>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2568950" y="4022548"/>
            <a:ext cx="1325947" cy="350022"/>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 descr="Image result for node js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618008" y="3022671"/>
            <a:ext cx="1372175" cy="368772"/>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8"/>
          <p:cNvPicPr>
            <a:picLocks noChangeAspect="1"/>
          </p:cNvPicPr>
          <p:nvPr/>
        </p:nvPicPr>
        <p:blipFill>
          <a:blip r:embed="rId19"/>
          <a:stretch>
            <a:fillRect/>
          </a:stretch>
        </p:blipFill>
        <p:spPr>
          <a:xfrm>
            <a:off x="3515576" y="5364131"/>
            <a:ext cx="597796" cy="398531"/>
          </a:xfrm>
          <a:prstGeom prst="rect">
            <a:avLst/>
          </a:prstGeom>
        </p:spPr>
      </p:pic>
      <p:pic>
        <p:nvPicPr>
          <p:cNvPr id="70" name="Picture 69"/>
          <p:cNvPicPr>
            <a:picLocks noChangeAspect="1"/>
          </p:cNvPicPr>
          <p:nvPr/>
        </p:nvPicPr>
        <p:blipFill>
          <a:blip r:embed="rId19"/>
          <a:stretch>
            <a:fillRect/>
          </a:stretch>
        </p:blipFill>
        <p:spPr>
          <a:xfrm>
            <a:off x="5537210" y="5364131"/>
            <a:ext cx="597796" cy="398531"/>
          </a:xfrm>
          <a:prstGeom prst="rect">
            <a:avLst/>
          </a:prstGeom>
        </p:spPr>
      </p:pic>
      <p:sp>
        <p:nvSpPr>
          <p:cNvPr id="72" name="Rounded Rectangle 71"/>
          <p:cNvSpPr/>
          <p:nvPr/>
        </p:nvSpPr>
        <p:spPr>
          <a:xfrm>
            <a:off x="9244340" y="4689893"/>
            <a:ext cx="842236" cy="825081"/>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600" dirty="0">
              <a:solidFill>
                <a:schemeClr val="dk1"/>
              </a:solidFill>
            </a:endParaRPr>
          </a:p>
        </p:txBody>
      </p:sp>
      <p:pic>
        <p:nvPicPr>
          <p:cNvPr id="71" name="Picture 70"/>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512475" y="5292540"/>
            <a:ext cx="621109" cy="477984"/>
          </a:xfrm>
          <a:prstGeom prst="rect">
            <a:avLst/>
          </a:prstGeom>
        </p:spPr>
      </p:pic>
      <p:pic>
        <p:nvPicPr>
          <p:cNvPr id="73" name="Picture 8" descr="Image result for docker hub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43410" y="4478526"/>
            <a:ext cx="1176328" cy="346803"/>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73"/>
          <p:cNvPicPr>
            <a:picLocks noChangeAspect="1"/>
          </p:cNvPicPr>
          <p:nvPr/>
        </p:nvPicPr>
        <p:blipFill>
          <a:blip r:embed="rId21">
            <a:clrChange>
              <a:clrFrom>
                <a:srgbClr val="FFFFFF"/>
              </a:clrFrom>
              <a:clrTo>
                <a:srgbClr val="FFFFFF">
                  <a:alpha val="0"/>
                </a:srgbClr>
              </a:clrTo>
            </a:clrChange>
          </a:blip>
          <a:stretch>
            <a:fillRect/>
          </a:stretch>
        </p:blipFill>
        <p:spPr>
          <a:xfrm>
            <a:off x="8242348" y="3856030"/>
            <a:ext cx="500395" cy="407074"/>
          </a:xfrm>
          <a:prstGeom prst="rect">
            <a:avLst/>
          </a:prstGeom>
        </p:spPr>
      </p:pic>
      <p:sp>
        <p:nvSpPr>
          <p:cNvPr id="75" name="Down Arrow 74"/>
          <p:cNvSpPr/>
          <p:nvPr/>
        </p:nvSpPr>
        <p:spPr>
          <a:xfrm>
            <a:off x="9443242" y="3841423"/>
            <a:ext cx="344051" cy="9375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76" name="Picture 6" descr="Image result for node js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81734" y="3022671"/>
            <a:ext cx="1372175" cy="368772"/>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4" descr="Image result"/>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580283" y="4022548"/>
            <a:ext cx="1325947" cy="350022"/>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6" descr="Image result for node js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93973" y="3022671"/>
            <a:ext cx="1372175" cy="368772"/>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8" descr="Image result for docker hub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896810" y="4496948"/>
            <a:ext cx="1176328" cy="346803"/>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4" descr="Image result"/>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6648040" y="4022548"/>
            <a:ext cx="1325947" cy="350022"/>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6" descr="Image result for spring boot logo"/>
          <p:cNvPicPr>
            <a:picLocks noChangeAspect="1" noChangeArrowheads="1"/>
          </p:cNvPicPr>
          <p:nvPr/>
        </p:nvPicPr>
        <p:blipFill>
          <a:blip r:embed="rId13" cstate="print">
            <a:extLst>
              <a:ext uri="{BEBA8EAE-BF5A-486C-A8C5-ECC9F3942E4B}">
                <a14:imgProps xmlns:a14="http://schemas.microsoft.com/office/drawing/2010/main">
                  <a14:imgLayer r:embed="rId14">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10423620" y="3022671"/>
            <a:ext cx="1423675" cy="747430"/>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4" descr="Image result"/>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0610803" y="4022548"/>
            <a:ext cx="1325947" cy="350022"/>
          </a:xfrm>
          <a:prstGeom prst="rect">
            <a:avLst/>
          </a:prstGeom>
          <a:noFill/>
          <a:extLst>
            <a:ext uri="{909E8E84-426E-40DD-AFC4-6F175D3DCCD1}">
              <a14:hiddenFill xmlns:a14="http://schemas.microsoft.com/office/drawing/2010/main">
                <a:solidFill>
                  <a:srgbClr val="FFFFFF"/>
                </a:solidFill>
              </a14:hiddenFill>
            </a:ext>
          </a:extLst>
        </p:spPr>
      </p:pic>
      <p:cxnSp>
        <p:nvCxnSpPr>
          <p:cNvPr id="86" name="Elbow Connector 85"/>
          <p:cNvCxnSpPr>
            <a:stCxn id="33" idx="2"/>
            <a:endCxn id="26" idx="0"/>
          </p:cNvCxnSpPr>
          <p:nvPr/>
        </p:nvCxnSpPr>
        <p:spPr>
          <a:xfrm rot="5400000">
            <a:off x="3643249" y="52875"/>
            <a:ext cx="520245" cy="517735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Elbow Connector 90"/>
          <p:cNvCxnSpPr>
            <a:stCxn id="33" idx="2"/>
            <a:endCxn id="21" idx="0"/>
          </p:cNvCxnSpPr>
          <p:nvPr/>
        </p:nvCxnSpPr>
        <p:spPr>
          <a:xfrm rot="5400000">
            <a:off x="4618359" y="1027985"/>
            <a:ext cx="520244" cy="32271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33" idx="2"/>
            <a:endCxn id="22" idx="0"/>
          </p:cNvCxnSpPr>
          <p:nvPr/>
        </p:nvCxnSpPr>
        <p:spPr>
          <a:xfrm rot="5400000">
            <a:off x="5602177" y="2011803"/>
            <a:ext cx="520244" cy="125949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Elbow Connector 94"/>
          <p:cNvCxnSpPr>
            <a:stCxn id="33" idx="2"/>
            <a:endCxn id="23" idx="0"/>
          </p:cNvCxnSpPr>
          <p:nvPr/>
        </p:nvCxnSpPr>
        <p:spPr>
          <a:xfrm rot="16200000" flipH="1">
            <a:off x="6585994" y="2287479"/>
            <a:ext cx="520244" cy="70814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33" idx="2"/>
            <a:endCxn id="24" idx="0"/>
          </p:cNvCxnSpPr>
          <p:nvPr/>
        </p:nvCxnSpPr>
        <p:spPr>
          <a:xfrm rot="16200000" flipH="1">
            <a:off x="7569812" y="1303661"/>
            <a:ext cx="520244" cy="267577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Elbow Connector 98"/>
          <p:cNvCxnSpPr>
            <a:stCxn id="33" idx="2"/>
            <a:endCxn id="25" idx="0"/>
          </p:cNvCxnSpPr>
          <p:nvPr/>
        </p:nvCxnSpPr>
        <p:spPr>
          <a:xfrm rot="16200000" flipH="1">
            <a:off x="8553630" y="319843"/>
            <a:ext cx="520244" cy="464341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Elbow Connector 100"/>
          <p:cNvCxnSpPr>
            <a:stCxn id="38" idx="3"/>
            <a:endCxn id="33" idx="1"/>
          </p:cNvCxnSpPr>
          <p:nvPr/>
        </p:nvCxnSpPr>
        <p:spPr>
          <a:xfrm flipV="1">
            <a:off x="1325881" y="2191809"/>
            <a:ext cx="621791" cy="20882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Elbow Connector 103"/>
          <p:cNvCxnSpPr>
            <a:stCxn id="26" idx="2"/>
            <a:endCxn id="51" idx="0"/>
          </p:cNvCxnSpPr>
          <p:nvPr/>
        </p:nvCxnSpPr>
        <p:spPr>
          <a:xfrm rot="16200000" flipH="1">
            <a:off x="2806655" y="2368329"/>
            <a:ext cx="2197343" cy="5181261"/>
          </a:xfrm>
          <a:prstGeom prst="bentConnector3">
            <a:avLst>
              <a:gd name="adj1" fmla="val 89117"/>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1" name="Elbow Connector 110"/>
          <p:cNvCxnSpPr>
            <a:stCxn id="21" idx="2"/>
            <a:endCxn id="51" idx="0"/>
          </p:cNvCxnSpPr>
          <p:nvPr/>
        </p:nvCxnSpPr>
        <p:spPr>
          <a:xfrm rot="16200000" flipH="1">
            <a:off x="4633319" y="4194994"/>
            <a:ext cx="494234" cy="3231042"/>
          </a:xfrm>
          <a:prstGeom prst="bentConnector3">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3" name="Elbow Connector 112"/>
          <p:cNvCxnSpPr>
            <a:stCxn id="22" idx="2"/>
            <a:endCxn id="51" idx="0"/>
          </p:cNvCxnSpPr>
          <p:nvPr/>
        </p:nvCxnSpPr>
        <p:spPr>
          <a:xfrm rot="16200000" flipH="1">
            <a:off x="5617137" y="5178812"/>
            <a:ext cx="494234" cy="1263406"/>
          </a:xfrm>
          <a:prstGeom prst="bentConnector3">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5" name="Elbow Connector 114"/>
          <p:cNvCxnSpPr>
            <a:stCxn id="23" idx="2"/>
            <a:endCxn id="51" idx="0"/>
          </p:cNvCxnSpPr>
          <p:nvPr/>
        </p:nvCxnSpPr>
        <p:spPr>
          <a:xfrm rot="5400000">
            <a:off x="6600955" y="5458400"/>
            <a:ext cx="494234" cy="704230"/>
          </a:xfrm>
          <a:prstGeom prst="bentConnector3">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Elbow Connector 116"/>
          <p:cNvCxnSpPr>
            <a:stCxn id="24" idx="2"/>
            <a:endCxn id="51" idx="0"/>
          </p:cNvCxnSpPr>
          <p:nvPr/>
        </p:nvCxnSpPr>
        <p:spPr>
          <a:xfrm rot="5400000">
            <a:off x="6770490" y="3660299"/>
            <a:ext cx="2122800" cy="2671866"/>
          </a:xfrm>
          <a:prstGeom prst="bentConnector3">
            <a:avLst>
              <a:gd name="adj1" fmla="val 88337"/>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Elbow Connector 119"/>
          <p:cNvCxnSpPr>
            <a:stCxn id="25" idx="2"/>
            <a:endCxn id="51" idx="0"/>
          </p:cNvCxnSpPr>
          <p:nvPr/>
        </p:nvCxnSpPr>
        <p:spPr>
          <a:xfrm rot="5400000">
            <a:off x="8568591" y="3490764"/>
            <a:ext cx="494234" cy="4639502"/>
          </a:xfrm>
          <a:prstGeom prst="bentConnector3">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21" name="Picture 4" descr="Image result for oracle database logo"/>
          <p:cNvPicPr>
            <a:picLocks noChangeAspect="1" noChangeArrowheads="1"/>
          </p:cNvPicPr>
          <p:nvPr/>
        </p:nvPicPr>
        <p:blipFill>
          <a:blip r:embed="rId25" cstate="print">
            <a:extLst>
              <a:ext uri="{BEBA8EAE-BF5A-486C-A8C5-ECC9F3942E4B}">
                <a14:imgProps xmlns:a14="http://schemas.microsoft.com/office/drawing/2010/main">
                  <a14:imgLayer r:embed="rId26">
                    <a14:imgEffect>
                      <a14:artisticGlass/>
                    </a14:imgEffect>
                  </a14:imgLayer>
                </a14:imgProps>
              </a:ext>
              <a:ext uri="{28A0092B-C50C-407E-A947-70E740481C1C}">
                <a14:useLocalDpi xmlns:a14="http://schemas.microsoft.com/office/drawing/2010/main" val="0"/>
              </a:ext>
            </a:extLst>
          </a:blip>
          <a:srcRect/>
          <a:stretch>
            <a:fillRect/>
          </a:stretch>
        </p:blipFill>
        <p:spPr bwMode="auto">
          <a:xfrm>
            <a:off x="9297950" y="4894075"/>
            <a:ext cx="753977" cy="249502"/>
          </a:xfrm>
          <a:prstGeom prst="rect">
            <a:avLst/>
          </a:prstGeom>
          <a:noFill/>
          <a:extLst>
            <a:ext uri="{909E8E84-426E-40DD-AFC4-6F175D3DCCD1}">
              <a14:hiddenFill xmlns:a14="http://schemas.microsoft.com/office/drawing/2010/main">
                <a:solidFill>
                  <a:srgbClr val="FFFFFF"/>
                </a:solidFill>
              </a14:hiddenFill>
            </a:ext>
          </a:extLst>
        </p:spPr>
      </p:pic>
      <p:sp>
        <p:nvSpPr>
          <p:cNvPr id="122" name="Down Arrow 121"/>
          <p:cNvSpPr/>
          <p:nvPr/>
        </p:nvSpPr>
        <p:spPr>
          <a:xfrm>
            <a:off x="1721756" y="3776826"/>
            <a:ext cx="225333" cy="48456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23" name="Picture 122"/>
          <p:cNvPicPr>
            <a:picLocks noChangeAspect="1"/>
          </p:cNvPicPr>
          <p:nvPr/>
        </p:nvPicPr>
        <p:blipFill>
          <a:blip r:embed="rId19"/>
          <a:stretch>
            <a:fillRect/>
          </a:stretch>
        </p:blipFill>
        <p:spPr>
          <a:xfrm>
            <a:off x="1911322" y="4685729"/>
            <a:ext cx="364774" cy="243183"/>
          </a:xfrm>
          <a:prstGeom prst="rect">
            <a:avLst/>
          </a:prstGeom>
        </p:spPr>
      </p:pic>
      <p:pic>
        <p:nvPicPr>
          <p:cNvPr id="124" name="Picture 2" descr="Image result for oracle container cloud servic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638209" y="5364131"/>
            <a:ext cx="418172" cy="418172"/>
          </a:xfrm>
          <a:prstGeom prst="rect">
            <a:avLst/>
          </a:prstGeom>
          <a:noFill/>
          <a:extLst>
            <a:ext uri="{909E8E84-426E-40DD-AFC4-6F175D3DCCD1}">
              <a14:hiddenFill xmlns:a14="http://schemas.microsoft.com/office/drawing/2010/main">
                <a:solidFill>
                  <a:srgbClr val="FFFFFF"/>
                </a:solidFill>
              </a14:hiddenFill>
            </a:ext>
          </a:extLst>
        </p:spPr>
      </p:pic>
      <p:sp>
        <p:nvSpPr>
          <p:cNvPr id="125" name="TextBox 124"/>
          <p:cNvSpPr txBox="1"/>
          <p:nvPr/>
        </p:nvSpPr>
        <p:spPr>
          <a:xfrm>
            <a:off x="2003766" y="4059492"/>
            <a:ext cx="228884" cy="400110"/>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l-GR" sz="2000" dirty="0"/>
              <a:t>λ</a:t>
            </a:r>
            <a:endParaRPr lang="nl-NL" sz="2000" dirty="0"/>
          </a:p>
        </p:txBody>
      </p:sp>
      <p:pic>
        <p:nvPicPr>
          <p:cNvPr id="126" name="Picture 2" descr="Image result for oracle container cloud servic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829934" y="5364131"/>
            <a:ext cx="418172" cy="4181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06315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OMESA Architecture</a:t>
            </a:r>
            <a:endParaRPr lang="nl-NL" dirty="0"/>
          </a:p>
        </p:txBody>
      </p:sp>
      <p:pic>
        <p:nvPicPr>
          <p:cNvPr id="4" name="Picture 3"/>
          <p:cNvPicPr>
            <a:picLocks noChangeAspect="1"/>
          </p:cNvPicPr>
          <p:nvPr/>
        </p:nvPicPr>
        <p:blipFill>
          <a:blip r:embed="rId2"/>
          <a:stretch>
            <a:fillRect/>
          </a:stretch>
        </p:blipFill>
        <p:spPr>
          <a:xfrm>
            <a:off x="11652069" y="48825"/>
            <a:ext cx="444137" cy="632599"/>
          </a:xfrm>
          <a:prstGeom prst="rect">
            <a:avLst/>
          </a:prstGeom>
        </p:spPr>
      </p:pic>
      <p:pic>
        <p:nvPicPr>
          <p:cNvPr id="5" name="Picture 8" descr="http://omesa.io/images/omesa_reference_arch_6.png">
            <a:extLst>
              <a:ext uri="{FF2B5EF4-FFF2-40B4-BE49-F238E27FC236}">
                <a16:creationId xmlns:a16="http://schemas.microsoft.com/office/drawing/2014/main" id="{3433A9F4-B673-AB4B-9F6F-874F843B97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679" y="1830541"/>
            <a:ext cx="10232641" cy="4274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3149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2000" fill="hold"/>
                                        <p:tgtEl>
                                          <p:spTgt spid="5"/>
                                        </p:tgtEl>
                                        <p:attrNameLst>
                                          <p:attrName>ppt_w</p:attrName>
                                        </p:attrNameLst>
                                      </p:cBhvr>
                                      <p:tavLst>
                                        <p:tav tm="0">
                                          <p:val>
                                            <p:fltVal val="0"/>
                                          </p:val>
                                        </p:tav>
                                        <p:tav tm="100000">
                                          <p:val>
                                            <p:strVal val="#ppt_w"/>
                                          </p:val>
                                        </p:tav>
                                      </p:tavLst>
                                    </p:anim>
                                    <p:anim calcmode="lin" valueType="num">
                                      <p:cBhvr>
                                        <p:cTn id="8" dur="2000" fill="hold"/>
                                        <p:tgtEl>
                                          <p:spTgt spid="5"/>
                                        </p:tgtEl>
                                        <p:attrNameLst>
                                          <p:attrName>ppt_h</p:attrName>
                                        </p:attrNameLst>
                                      </p:cBhvr>
                                      <p:tavLst>
                                        <p:tav tm="0">
                                          <p:val>
                                            <p:fltVal val="0"/>
                                          </p:val>
                                        </p:tav>
                                        <p:tav tm="100000">
                                          <p:val>
                                            <p:strVal val="#ppt_h"/>
                                          </p:val>
                                        </p:tav>
                                      </p:tavLst>
                                    </p:anim>
                                    <p:animEffect transition="in" filter="fade">
                                      <p:cBhvr>
                                        <p:cTn id="9" dur="2000"/>
                                        <p:tgtEl>
                                          <p:spTgt spid="5"/>
                                        </p:tgtEl>
                                      </p:cBhvr>
                                    </p:animEffect>
                                  </p:childTnLst>
                                </p:cTn>
                              </p:par>
                              <p:par>
                                <p:cTn id="10" presetID="63" presetClass="path" presetSubtype="0" accel="50000" decel="50000" fill="hold" nodeType="withEffect">
                                  <p:stCondLst>
                                    <p:cond delay="0"/>
                                  </p:stCondLst>
                                  <p:childTnLst>
                                    <p:animMotion origin="layout" path="M -0.64245 0.0176 L -0.0013 0.03565 " pathEditMode="relative" rAng="0" ptsTypes="AA">
                                      <p:cBhvr>
                                        <p:cTn id="11" dur="2000" fill="hold"/>
                                        <p:tgtEl>
                                          <p:spTgt spid="5"/>
                                        </p:tgtEl>
                                        <p:attrNameLst>
                                          <p:attrName>ppt_x</p:attrName>
                                          <p:attrName>ppt_y</p:attrName>
                                        </p:attrNameLst>
                                      </p:cBhvr>
                                      <p:rCtr x="32057"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0DE52-E500-6541-84B3-7989E8FF20F8}"/>
              </a:ext>
            </a:extLst>
          </p:cNvPr>
          <p:cNvSpPr>
            <a:spLocks noGrp="1"/>
          </p:cNvSpPr>
          <p:nvPr>
            <p:ph type="title"/>
          </p:nvPr>
        </p:nvSpPr>
        <p:spPr/>
        <p:txBody>
          <a:bodyPr/>
          <a:lstStyle/>
          <a:p>
            <a:r>
              <a:rPr lang="en-US" dirty="0"/>
              <a:t>OMESA - Capabilities and patterns</a:t>
            </a:r>
            <a:endParaRPr lang="de-DE" dirty="0"/>
          </a:p>
        </p:txBody>
      </p:sp>
      <p:pic>
        <p:nvPicPr>
          <p:cNvPr id="4" name="Content Placeholder 4">
            <a:extLst>
              <a:ext uri="{FF2B5EF4-FFF2-40B4-BE49-F238E27FC236}">
                <a16:creationId xmlns:a16="http://schemas.microsoft.com/office/drawing/2014/main" id="{44D93114-48BC-634D-904F-27E3E962E035}"/>
              </a:ext>
            </a:extLst>
          </p:cNvPr>
          <p:cNvPicPr>
            <a:picLocks noChangeAspect="1"/>
          </p:cNvPicPr>
          <p:nvPr/>
        </p:nvPicPr>
        <p:blipFill>
          <a:blip r:embed="rId2"/>
          <a:stretch>
            <a:fillRect/>
          </a:stretch>
        </p:blipFill>
        <p:spPr>
          <a:xfrm>
            <a:off x="1318046" y="2230588"/>
            <a:ext cx="9737881" cy="3892971"/>
          </a:xfrm>
          <a:prstGeom prst="rect">
            <a:avLst/>
          </a:prstGeom>
        </p:spPr>
      </p:pic>
      <p:pic>
        <p:nvPicPr>
          <p:cNvPr id="5" name="Picture 4" descr="http://omesa.io/images/omesa_service_implementation_3.png">
            <a:extLst>
              <a:ext uri="{FF2B5EF4-FFF2-40B4-BE49-F238E27FC236}">
                <a16:creationId xmlns:a16="http://schemas.microsoft.com/office/drawing/2014/main" id="{A4C826C4-00E5-854B-9ED9-AF6C0C8C79C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1900" y="1208021"/>
            <a:ext cx="7628199" cy="55051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6507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Microservices</a:t>
            </a:r>
            <a:r>
              <a:rPr lang="en-US" dirty="0"/>
              <a:t> Architecture</a:t>
            </a:r>
            <a:endParaRPr lang="nl-NL" dirty="0"/>
          </a:p>
        </p:txBody>
      </p:sp>
      <p:sp>
        <p:nvSpPr>
          <p:cNvPr id="3" name="Content Placeholder 2"/>
          <p:cNvSpPr>
            <a:spLocks noGrp="1"/>
          </p:cNvSpPr>
          <p:nvPr>
            <p:ph idx="1"/>
          </p:nvPr>
        </p:nvSpPr>
        <p:spPr/>
        <p:txBody>
          <a:bodyPr>
            <a:normAutofit/>
          </a:bodyPr>
          <a:lstStyle/>
          <a:p>
            <a:r>
              <a:rPr lang="en-US" dirty="0" err="1"/>
              <a:t>Microservices</a:t>
            </a:r>
            <a:r>
              <a:rPr lang="en-US" dirty="0"/>
              <a:t> are not the silver bullet!</a:t>
            </a:r>
          </a:p>
          <a:p>
            <a:r>
              <a:rPr lang="en-US" dirty="0"/>
              <a:t>Important concepts:</a:t>
            </a:r>
          </a:p>
          <a:p>
            <a:pPr lvl="1"/>
            <a:r>
              <a:rPr lang="en-US" dirty="0"/>
              <a:t>Choreography (vs. Orchestration in classic SOA environments)</a:t>
            </a:r>
          </a:p>
          <a:p>
            <a:pPr lvl="1"/>
            <a:r>
              <a:rPr lang="en-US" dirty="0"/>
              <a:t>Bounded Context (Domain Driven Design)</a:t>
            </a:r>
          </a:p>
          <a:p>
            <a:pPr lvl="1"/>
            <a:r>
              <a:rPr lang="en-US" dirty="0"/>
              <a:t>DevOps: Teams taking ownership for Dev &amp; Ops (”You built it, you run it!”)</a:t>
            </a:r>
          </a:p>
          <a:p>
            <a:r>
              <a:rPr lang="en-US" dirty="0"/>
              <a:t>But: Good fit for our use case, since increased</a:t>
            </a:r>
          </a:p>
          <a:p>
            <a:pPr lvl="1"/>
            <a:r>
              <a:rPr lang="en-US" dirty="0"/>
              <a:t>Flexibility: Comprehensible, maintainable, independently releasable</a:t>
            </a:r>
          </a:p>
          <a:p>
            <a:pPr lvl="1"/>
            <a:r>
              <a:rPr lang="en-US" dirty="0"/>
              <a:t>Scalable</a:t>
            </a:r>
          </a:p>
          <a:p>
            <a:pPr lvl="1"/>
            <a:r>
              <a:rPr lang="en-US" dirty="0"/>
              <a:t>Fault tolerant &amp; robust</a:t>
            </a:r>
          </a:p>
          <a:p>
            <a:pPr lvl="1"/>
            <a:r>
              <a:rPr lang="en-US" dirty="0"/>
              <a:t>Benefit from technological innovation (without enterprise risk &amp; impact)</a:t>
            </a:r>
          </a:p>
          <a:p>
            <a:pPr marL="0" indent="0">
              <a:buNone/>
            </a:pPr>
            <a:endParaRPr lang="en-US" dirty="0"/>
          </a:p>
          <a:p>
            <a:pPr marL="457200" lvl="1" indent="0">
              <a:buNone/>
            </a:pPr>
            <a:endParaRPr lang="en-US" dirty="0"/>
          </a:p>
          <a:p>
            <a:endParaRPr lang="nl-NL" dirty="0"/>
          </a:p>
        </p:txBody>
      </p:sp>
    </p:spTree>
    <p:extLst>
      <p:ext uri="{BB962C8B-B14F-4D97-AF65-F5344CB8AC3E}">
        <p14:creationId xmlns:p14="http://schemas.microsoft.com/office/powerpoint/2010/main" val="197127643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2546</TotalTime>
  <Words>2565</Words>
  <Application>Microsoft Office PowerPoint</Application>
  <PresentationFormat>Widescreen</PresentationFormat>
  <Paragraphs>486</Paragraphs>
  <Slides>43</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43</vt:i4>
      </vt:variant>
    </vt:vector>
  </HeadingPairs>
  <TitlesOfParts>
    <vt:vector size="54" baseType="lpstr">
      <vt:lpstr>Arial</vt:lpstr>
      <vt:lpstr>Berlin Sans FB Demi</vt:lpstr>
      <vt:lpstr>Calibri</vt:lpstr>
      <vt:lpstr>Calibri Light</vt:lpstr>
      <vt:lpstr>Courier New</vt:lpstr>
      <vt:lpstr>Lucida Grande</vt:lpstr>
      <vt:lpstr>Mangal</vt:lpstr>
      <vt:lpstr>Segoe UI</vt:lpstr>
      <vt:lpstr>Verdana</vt:lpstr>
      <vt:lpstr>Wingdings</vt:lpstr>
      <vt:lpstr>Office Theme</vt:lpstr>
      <vt:lpstr>Soaring through the Clouds – The Sequel Cloud Native Microservices Architecture </vt:lpstr>
      <vt:lpstr>PowerPoint Presentation</vt:lpstr>
      <vt:lpstr>The Team</vt:lpstr>
      <vt:lpstr>Meet Our Web Shop </vt:lpstr>
      <vt:lpstr>What’s the IT behind the Webshop?</vt:lpstr>
      <vt:lpstr>PowerPoint Presentation</vt:lpstr>
      <vt:lpstr>OMESA Architecture</vt:lpstr>
      <vt:lpstr>OMESA - Capabilities and patterns</vt:lpstr>
      <vt:lpstr>Microservices Architecture</vt:lpstr>
      <vt:lpstr>Microservices Architecture Design &amp; Implementation Characteristics (12-factor)</vt:lpstr>
      <vt:lpstr>Microservices Architecture User Interface</vt:lpstr>
      <vt:lpstr>Web Shop Portal Solution Design </vt:lpstr>
      <vt:lpstr>Microservices Architecture Organizational aspects</vt:lpstr>
      <vt:lpstr>Ways of Working – A Multi Team Effort</vt:lpstr>
      <vt:lpstr>Design Time Toolset</vt:lpstr>
      <vt:lpstr>API-First</vt:lpstr>
      <vt:lpstr>API First? Hey wait, can’t we do better?</vt:lpstr>
      <vt:lpstr>3 mechanisms through which  Services interact</vt:lpstr>
      <vt:lpstr>Decoupling through Events – Much lower Coupling</vt:lpstr>
      <vt:lpstr>…. Event-(First) Driven</vt:lpstr>
      <vt:lpstr>Oracle Event Hub CS – Managed Kafka</vt:lpstr>
      <vt:lpstr>Avro and Schema Registry </vt:lpstr>
      <vt:lpstr>Demo Part</vt:lpstr>
      <vt:lpstr>API-First</vt:lpstr>
      <vt:lpstr>Cross Microservices Workflow</vt:lpstr>
      <vt:lpstr>PowerPoint Presentation</vt:lpstr>
      <vt:lpstr>PowerPoint Presentation</vt:lpstr>
      <vt:lpstr>Storing state, is the database part of the MS?</vt:lpstr>
      <vt:lpstr>Storing state: noSQL or SQL</vt:lpstr>
      <vt:lpstr>Storing state: the container</vt:lpstr>
      <vt:lpstr>Example</vt:lpstr>
      <vt:lpstr>PowerPoint Presentation</vt:lpstr>
      <vt:lpstr>PowerPoint Presentation</vt:lpstr>
      <vt:lpstr>PowerPoint Presentation</vt:lpstr>
      <vt:lpstr>Rapid UI development using Next Gen VBCS leveraging the API change</vt:lpstr>
      <vt:lpstr>Continuous Delivery and Deployment</vt:lpstr>
      <vt:lpstr>Lessons Learned</vt:lpstr>
      <vt:lpstr>Lessons Learned</vt:lpstr>
      <vt:lpstr>Lessons Learned (page 2 / many)</vt:lpstr>
      <vt:lpstr>Next steps – Business Functionality</vt:lpstr>
      <vt:lpstr>Next steps – Architecture &amp; Technology</vt:lpstr>
      <vt:lpstr>Next steps – Architecture &amp; Technology</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Soaring through the Clouds – The Sequel</dc:title>
  <dc:creator>Lucas Jellema</dc:creator>
  <cp:lastModifiedBy>Lucas Jellema</cp:lastModifiedBy>
  <cp:revision>141</cp:revision>
  <dcterms:created xsi:type="dcterms:W3CDTF">2018-01-24T08:54:49Z</dcterms:created>
  <dcterms:modified xsi:type="dcterms:W3CDTF">2018-03-14T15:50:14Z</dcterms:modified>
</cp:coreProperties>
</file>